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7"/>
  </p:notesMasterIdLst>
  <p:sldIdLst>
    <p:sldId id="256" r:id="rId2"/>
    <p:sldId id="264" r:id="rId3"/>
    <p:sldId id="266" r:id="rId4"/>
    <p:sldId id="265" r:id="rId5"/>
    <p:sldId id="267" r:id="rId6"/>
    <p:sldId id="284" r:id="rId7"/>
    <p:sldId id="268" r:id="rId8"/>
    <p:sldId id="269" r:id="rId9"/>
    <p:sldId id="271" r:id="rId10"/>
    <p:sldId id="286" r:id="rId11"/>
    <p:sldId id="287" r:id="rId12"/>
    <p:sldId id="270" r:id="rId13"/>
    <p:sldId id="288" r:id="rId14"/>
    <p:sldId id="289" r:id="rId15"/>
    <p:sldId id="295" r:id="rId16"/>
    <p:sldId id="292" r:id="rId17"/>
    <p:sldId id="291" r:id="rId18"/>
    <p:sldId id="293" r:id="rId19"/>
    <p:sldId id="294" r:id="rId20"/>
    <p:sldId id="279" r:id="rId21"/>
    <p:sldId id="282" r:id="rId22"/>
    <p:sldId id="296" r:id="rId23"/>
    <p:sldId id="297" r:id="rId24"/>
    <p:sldId id="298" r:id="rId25"/>
    <p:sldId id="285" r:id="rId2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87"/>
    <a:srgbClr val="FA0000"/>
    <a:srgbClr val="F8F8F8"/>
    <a:srgbClr val="F00000"/>
    <a:srgbClr val="EE2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854" autoAdjust="0"/>
    <p:restoredTop sz="73035" autoAdjust="0"/>
  </p:normalViewPr>
  <p:slideViewPr>
    <p:cSldViewPr snapToGrid="0">
      <p:cViewPr varScale="1">
        <p:scale>
          <a:sx n="86" d="100"/>
          <a:sy n="86" d="100"/>
        </p:scale>
        <p:origin x="62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5932395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56249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We hebben zoveel mogelijk gebruik</a:t>
            </a:r>
            <a:r>
              <a:rPr lang="nl-BE" baseline="0" dirty="0" smtClean="0"/>
              <a:t> gemaakt van bestaande dingen/materialen die we al hadden</a:t>
            </a:r>
            <a:endParaRPr lang="nl-BE" dirty="0"/>
          </a:p>
        </p:txBody>
      </p:sp>
    </p:spTree>
    <p:extLst>
      <p:ext uri="{BB962C8B-B14F-4D97-AF65-F5344CB8AC3E}">
        <p14:creationId xmlns:p14="http://schemas.microsoft.com/office/powerpoint/2010/main" val="3857557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Zoals eerder gezegd</a:t>
            </a:r>
            <a:r>
              <a:rPr lang="nl-BE" baseline="0" dirty="0" smtClean="0"/>
              <a:t> waren er enkele technische problemen. We waren begonnen met de </a:t>
            </a:r>
            <a:r>
              <a:rPr lang="nl-BE" baseline="0" dirty="0" err="1" smtClean="0"/>
              <a:t>development</a:t>
            </a:r>
            <a:r>
              <a:rPr lang="nl-BE" baseline="0" dirty="0" smtClean="0"/>
              <a:t> op een </a:t>
            </a:r>
            <a:r>
              <a:rPr lang="nl-BE" baseline="0" dirty="0" err="1" smtClean="0"/>
              <a:t>Arduino</a:t>
            </a:r>
            <a:r>
              <a:rPr lang="nl-BE" baseline="0" dirty="0" smtClean="0"/>
              <a:t> </a:t>
            </a:r>
            <a:r>
              <a:rPr lang="nl-BE" baseline="0" dirty="0" err="1" smtClean="0"/>
              <a:t>Uno</a:t>
            </a:r>
            <a:r>
              <a:rPr lang="nl-BE" baseline="0" dirty="0" smtClean="0"/>
              <a:t>, maar hier kan je maar op 1 thread werken. Om de LED-matrix aan te sturen + LED-strip moesten we op meerdere </a:t>
            </a:r>
            <a:r>
              <a:rPr lang="nl-BE" baseline="0" dirty="0" err="1" smtClean="0"/>
              <a:t>threads</a:t>
            </a:r>
            <a:r>
              <a:rPr lang="nl-BE" baseline="0" dirty="0" smtClean="0"/>
              <a:t> kunnen werken. Ook moesten we werken met 2.4GHz NRF24l01 modules werken om draadloos dingen van de Client (toen nog een PC programma) door te sturen naar de </a:t>
            </a:r>
            <a:r>
              <a:rPr lang="nl-BE" baseline="0" dirty="0" err="1" smtClean="0"/>
              <a:t>arduino</a:t>
            </a:r>
            <a:r>
              <a:rPr lang="nl-BE" baseline="0" dirty="0" smtClean="0"/>
              <a:t>, Dit was echter niet zo doenbaar en kon stukken makkelijker opgelost worden</a:t>
            </a:r>
            <a:endParaRPr lang="nl-BE" dirty="0"/>
          </a:p>
        </p:txBody>
      </p:sp>
    </p:spTree>
    <p:extLst>
      <p:ext uri="{BB962C8B-B14F-4D97-AF65-F5344CB8AC3E}">
        <p14:creationId xmlns:p14="http://schemas.microsoft.com/office/powerpoint/2010/main" val="2197786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Vandaar dus onze omschakeling naar de</a:t>
            </a:r>
            <a:r>
              <a:rPr lang="nl-BE" baseline="0" dirty="0" smtClean="0"/>
              <a:t> </a:t>
            </a:r>
            <a:r>
              <a:rPr lang="nl-BE" baseline="0" dirty="0" err="1" smtClean="0"/>
              <a:t>Raspberry</a:t>
            </a:r>
            <a:r>
              <a:rPr lang="nl-BE" baseline="0" dirty="0" smtClean="0"/>
              <a:t> Pi. Deze kan wel </a:t>
            </a:r>
            <a:r>
              <a:rPr lang="nl-BE" baseline="0" dirty="0" err="1" smtClean="0"/>
              <a:t>multi</a:t>
            </a:r>
            <a:r>
              <a:rPr lang="nl-BE" baseline="0" dirty="0" smtClean="0"/>
              <a:t> </a:t>
            </a:r>
            <a:r>
              <a:rPr lang="nl-BE" baseline="0" dirty="0" err="1" smtClean="0"/>
              <a:t>threading</a:t>
            </a:r>
            <a:r>
              <a:rPr lang="nl-BE" baseline="0" dirty="0" smtClean="0"/>
              <a:t> aan + heeft een ethernet aansluiting. Deze laatste zorgt ervoor dat we een server met API konden draaien op de Pi waardoor de </a:t>
            </a:r>
            <a:r>
              <a:rPr lang="nl-BE" baseline="0" dirty="0" err="1" smtClean="0"/>
              <a:t>cliient</a:t>
            </a:r>
            <a:r>
              <a:rPr lang="nl-BE" baseline="0" dirty="0" smtClean="0"/>
              <a:t> in </a:t>
            </a:r>
            <a:r>
              <a:rPr lang="nl-BE" baseline="0" dirty="0" err="1" smtClean="0"/>
              <a:t>rechstreeks</a:t>
            </a:r>
            <a:r>
              <a:rPr lang="nl-BE" baseline="0" dirty="0" smtClean="0"/>
              <a:t> contact staat met de spiegel. Dankzij deze API kan je verschillende </a:t>
            </a:r>
            <a:r>
              <a:rPr lang="nl-BE" baseline="0" dirty="0" err="1" smtClean="0"/>
              <a:t>clients</a:t>
            </a:r>
            <a:r>
              <a:rPr lang="nl-BE" baseline="0" dirty="0" smtClean="0"/>
              <a:t> schrijven die met de </a:t>
            </a:r>
            <a:r>
              <a:rPr lang="nl-BE" baseline="0" dirty="0" err="1" smtClean="0"/>
              <a:t>Infinity</a:t>
            </a:r>
            <a:r>
              <a:rPr lang="nl-BE" baseline="0" dirty="0" smtClean="0"/>
              <a:t> </a:t>
            </a:r>
            <a:r>
              <a:rPr lang="nl-BE" baseline="0" dirty="0" err="1" smtClean="0"/>
              <a:t>Mirror</a:t>
            </a:r>
            <a:r>
              <a:rPr lang="nl-BE" baseline="0" dirty="0" smtClean="0"/>
              <a:t> kunnen communiceren. Dit laat toe om zonder veel problemen meerdere personen te laten verbinden met de tafel, of zelf van de andere kant van de wereld via een webpagina je spiegel kan besturen. Dit in tegenstelling tot de RF modules die voordien zouden gebruikt worden.</a:t>
            </a:r>
            <a:endParaRPr lang="nl-BE" dirty="0"/>
          </a:p>
        </p:txBody>
      </p:sp>
    </p:spTree>
    <p:extLst>
      <p:ext uri="{BB962C8B-B14F-4D97-AF65-F5344CB8AC3E}">
        <p14:creationId xmlns:p14="http://schemas.microsoft.com/office/powerpoint/2010/main" val="321717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De binnenkant van de </a:t>
            </a:r>
            <a:r>
              <a:rPr lang="nl-BE" dirty="0" err="1" smtClean="0"/>
              <a:t>Infinity</a:t>
            </a:r>
            <a:r>
              <a:rPr lang="nl-BE" baseline="0" dirty="0" smtClean="0"/>
              <a:t> </a:t>
            </a:r>
            <a:r>
              <a:rPr lang="nl-BE" baseline="0" dirty="0" err="1" smtClean="0"/>
              <a:t>mirror</a:t>
            </a:r>
            <a:r>
              <a:rPr lang="nl-BE" baseline="0" dirty="0" smtClean="0"/>
              <a:t> is bekleed met een LED strip (ongeveer 56 </a:t>
            </a:r>
            <a:r>
              <a:rPr lang="nl-BE" baseline="0" dirty="0" err="1" smtClean="0"/>
              <a:t>LEDs</a:t>
            </a:r>
            <a:r>
              <a:rPr lang="nl-BE" baseline="0" dirty="0" smtClean="0"/>
              <a:t> in totaal). De </a:t>
            </a:r>
            <a:r>
              <a:rPr lang="nl-BE" baseline="0" dirty="0" err="1" smtClean="0"/>
              <a:t>LEDstrip</a:t>
            </a:r>
            <a:r>
              <a:rPr lang="nl-BE" baseline="0" dirty="0" smtClean="0"/>
              <a:t> werkt met het WS2801 protocol en is redelijk eenvoudig in gebruik</a:t>
            </a:r>
            <a:endParaRPr lang="nl-BE" dirty="0"/>
          </a:p>
        </p:txBody>
      </p:sp>
    </p:spTree>
    <p:extLst>
      <p:ext uri="{BB962C8B-B14F-4D97-AF65-F5344CB8AC3E}">
        <p14:creationId xmlns:p14="http://schemas.microsoft.com/office/powerpoint/2010/main" val="1860701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Er zijn 25 </a:t>
            </a:r>
            <a:r>
              <a:rPr lang="nl-BE" dirty="0" err="1" smtClean="0"/>
              <a:t>LEDs</a:t>
            </a:r>
            <a:r>
              <a:rPr lang="nl-BE" dirty="0" smtClean="0"/>
              <a:t> die in onze zelf gemaakte LED matrix opbouwen. Ze werken ook volgens hetzelfde</a:t>
            </a:r>
            <a:r>
              <a:rPr lang="nl-BE" baseline="0" dirty="0" smtClean="0"/>
              <a:t> protocol als de led strip</a:t>
            </a:r>
            <a:endParaRPr lang="nl-BE" dirty="0"/>
          </a:p>
        </p:txBody>
      </p:sp>
    </p:spTree>
    <p:extLst>
      <p:ext uri="{BB962C8B-B14F-4D97-AF65-F5344CB8AC3E}">
        <p14:creationId xmlns:p14="http://schemas.microsoft.com/office/powerpoint/2010/main" val="1443150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Er</a:t>
            </a:r>
            <a:r>
              <a:rPr lang="nl-BE" baseline="0" dirty="0" smtClean="0"/>
              <a:t> draait een Node.js server op de </a:t>
            </a:r>
            <a:r>
              <a:rPr lang="nl-BE" baseline="0" dirty="0" err="1" smtClean="0"/>
              <a:t>Raspberry</a:t>
            </a:r>
            <a:r>
              <a:rPr lang="nl-BE" baseline="0" dirty="0" smtClean="0"/>
              <a:t> Pi. Deze stuurt zowel de matrix als stip aan. Een API zorgt ervoor dat je via HTTP </a:t>
            </a:r>
            <a:r>
              <a:rPr lang="nl-BE" baseline="0" dirty="0" err="1" smtClean="0"/>
              <a:t>GETs</a:t>
            </a:r>
            <a:r>
              <a:rPr lang="nl-BE" baseline="0" dirty="0" smtClean="0"/>
              <a:t> en </a:t>
            </a:r>
            <a:r>
              <a:rPr lang="nl-BE" baseline="0" dirty="0" err="1" smtClean="0"/>
              <a:t>POSTs</a:t>
            </a:r>
            <a:r>
              <a:rPr lang="nl-BE" baseline="0" dirty="0" smtClean="0"/>
              <a:t> met de </a:t>
            </a:r>
            <a:r>
              <a:rPr lang="nl-BE" baseline="0" dirty="0" err="1" smtClean="0"/>
              <a:t>Infinity</a:t>
            </a:r>
            <a:r>
              <a:rPr lang="nl-BE" baseline="0" dirty="0" smtClean="0"/>
              <a:t> </a:t>
            </a:r>
            <a:r>
              <a:rPr lang="nl-BE" baseline="0" dirty="0" err="1" smtClean="0"/>
              <a:t>Mirror</a:t>
            </a:r>
            <a:r>
              <a:rPr lang="nl-BE" baseline="0" dirty="0" smtClean="0"/>
              <a:t> kan communiceren. Als </a:t>
            </a:r>
            <a:r>
              <a:rPr lang="nl-BE" baseline="0" dirty="0" err="1" smtClean="0"/>
              <a:t>client</a:t>
            </a:r>
            <a:r>
              <a:rPr lang="nl-BE" baseline="0" dirty="0" smtClean="0"/>
              <a:t> hebben we voor een Android applicatie gekozen die notificaties naar de Pi </a:t>
            </a:r>
            <a:r>
              <a:rPr lang="nl-BE" baseline="0" dirty="0" err="1" smtClean="0"/>
              <a:t>pushed</a:t>
            </a:r>
            <a:r>
              <a:rPr lang="nl-BE" baseline="0" dirty="0" smtClean="0"/>
              <a:t>. Je kan in de </a:t>
            </a:r>
            <a:r>
              <a:rPr lang="nl-BE" baseline="0" dirty="0" err="1" smtClean="0"/>
              <a:t>app</a:t>
            </a:r>
            <a:r>
              <a:rPr lang="nl-BE" baseline="0" dirty="0" smtClean="0"/>
              <a:t> kiezen welke notificaties doorgestuurd moeten worden. </a:t>
            </a:r>
            <a:endParaRPr lang="nl-BE" dirty="0"/>
          </a:p>
        </p:txBody>
      </p:sp>
    </p:spTree>
    <p:extLst>
      <p:ext uri="{BB962C8B-B14F-4D97-AF65-F5344CB8AC3E}">
        <p14:creationId xmlns:p14="http://schemas.microsoft.com/office/powerpoint/2010/main" val="1470535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We hebben eigenlijk niet zoveel problemen gehad</a:t>
            </a:r>
            <a:r>
              <a:rPr lang="nl-BE" baseline="0" dirty="0" smtClean="0"/>
              <a:t> gedurende het volledige verloop van dit project</a:t>
            </a:r>
            <a:endParaRPr lang="nl-BE" dirty="0"/>
          </a:p>
        </p:txBody>
      </p:sp>
    </p:spTree>
    <p:extLst>
      <p:ext uri="{BB962C8B-B14F-4D97-AF65-F5344CB8AC3E}">
        <p14:creationId xmlns:p14="http://schemas.microsoft.com/office/powerpoint/2010/main" val="4285841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E</a:t>
            </a:r>
            <a:r>
              <a:rPr lang="nl-BE" baseline="0" dirty="0" smtClean="0"/>
              <a:t>r waren dit semester redelijk veel projecten. Het was echter niet zo </a:t>
            </a:r>
            <a:r>
              <a:rPr lang="nl-BE" baseline="0" dirty="0" err="1" smtClean="0"/>
              <a:t>gemakklijk</a:t>
            </a:r>
            <a:r>
              <a:rPr lang="nl-BE" baseline="0" dirty="0" smtClean="0"/>
              <a:t> om een goede planning te maken. We hebben toch wel alles zonder probleem kunnen afwerken. Maar mits meer tijd zouden we de tafel mooier gemaakt kunnen hebben en meer op de afwerking kunnen letten.</a:t>
            </a:r>
            <a:endParaRPr lang="nl-BE" dirty="0"/>
          </a:p>
        </p:txBody>
      </p:sp>
    </p:spTree>
    <p:extLst>
      <p:ext uri="{BB962C8B-B14F-4D97-AF65-F5344CB8AC3E}">
        <p14:creationId xmlns:p14="http://schemas.microsoft.com/office/powerpoint/2010/main" val="1281136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Vanwege</a:t>
            </a:r>
            <a:r>
              <a:rPr lang="nl-BE" baseline="0" dirty="0" smtClean="0"/>
              <a:t> de grote afstand tussen ons beiden was het niet altijd makkelijk om samen te werken. Ook liet het materiaal dat we gebruikten niet meteen toe om thuis van op afstand samen te werken aan het project</a:t>
            </a:r>
            <a:endParaRPr lang="nl-BE" dirty="0"/>
          </a:p>
        </p:txBody>
      </p:sp>
    </p:spTree>
    <p:extLst>
      <p:ext uri="{BB962C8B-B14F-4D97-AF65-F5344CB8AC3E}">
        <p14:creationId xmlns:p14="http://schemas.microsoft.com/office/powerpoint/2010/main" val="945465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Uitbreiding</a:t>
            </a:r>
            <a:endParaRPr lang="nl-BE" dirty="0"/>
          </a:p>
        </p:txBody>
      </p:sp>
    </p:spTree>
    <p:extLst>
      <p:ext uri="{BB962C8B-B14F-4D97-AF65-F5344CB8AC3E}">
        <p14:creationId xmlns:p14="http://schemas.microsoft.com/office/powerpoint/2010/main" val="2109372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128009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Website: via een online platform de tafel kunnen besturen (aan zetten/uitzetten/kleuren kiezen,</a:t>
            </a:r>
            <a:r>
              <a:rPr lang="nl-BE" baseline="0" dirty="0" smtClean="0"/>
              <a:t> …)</a:t>
            </a:r>
          </a:p>
          <a:p>
            <a:r>
              <a:rPr lang="nl-BE" baseline="0" dirty="0" smtClean="0"/>
              <a:t>Een betere LED matrix met meerdere </a:t>
            </a:r>
            <a:r>
              <a:rPr lang="nl-BE" baseline="0" dirty="0" err="1" smtClean="0"/>
              <a:t>LEDs</a:t>
            </a:r>
            <a:r>
              <a:rPr lang="nl-BE" baseline="0" dirty="0" smtClean="0"/>
              <a:t> zodat je figuren kan maken met een hogere resolutie</a:t>
            </a:r>
          </a:p>
          <a:p>
            <a:r>
              <a:rPr lang="nl-BE" baseline="0" dirty="0" smtClean="0"/>
              <a:t>Mogelijkheid om via de </a:t>
            </a:r>
            <a:r>
              <a:rPr lang="nl-BE" baseline="0" dirty="0" err="1" smtClean="0"/>
              <a:t>app</a:t>
            </a:r>
            <a:r>
              <a:rPr lang="nl-BE" baseline="0" dirty="0" smtClean="0"/>
              <a:t> zelf figuren te tekenen voor in de matrix</a:t>
            </a:r>
          </a:p>
          <a:p>
            <a:r>
              <a:rPr lang="nl-BE" baseline="0" dirty="0" smtClean="0"/>
              <a:t>De </a:t>
            </a:r>
            <a:r>
              <a:rPr lang="nl-BE" baseline="0" dirty="0" err="1" smtClean="0"/>
              <a:t>app</a:t>
            </a:r>
            <a:r>
              <a:rPr lang="nl-BE" baseline="0" dirty="0" smtClean="0"/>
              <a:t> uitbreiden zodat de gebruiker zelf applicaties kan toevoegen waarvan hij/zij notificaties wil van zien</a:t>
            </a:r>
          </a:p>
          <a:p>
            <a:r>
              <a:rPr lang="nl-BE" baseline="0" dirty="0" smtClean="0"/>
              <a:t>Zoals eerder al gezegd zouden we voor een fijnere afwerking zorgen. Zodat het dus op iets minder </a:t>
            </a:r>
            <a:r>
              <a:rPr lang="nl-BE" baseline="0" dirty="0" err="1" smtClean="0"/>
              <a:t>amateurisch</a:t>
            </a:r>
            <a:r>
              <a:rPr lang="nl-BE" baseline="0" dirty="0" smtClean="0"/>
              <a:t> knutsel werk lijkt</a:t>
            </a:r>
            <a:endParaRPr lang="nl-BE" dirty="0"/>
          </a:p>
        </p:txBody>
      </p:sp>
    </p:spTree>
    <p:extLst>
      <p:ext uri="{BB962C8B-B14F-4D97-AF65-F5344CB8AC3E}">
        <p14:creationId xmlns:p14="http://schemas.microsoft.com/office/powerpoint/2010/main" val="2029807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We</a:t>
            </a:r>
            <a:r>
              <a:rPr lang="nl-BE" baseline="0" dirty="0" smtClean="0"/>
              <a:t> zijn begonnen met een werkende basis,</a:t>
            </a:r>
          </a:p>
          <a:p>
            <a:r>
              <a:rPr lang="nl-BE" baseline="0" dirty="0" smtClean="0"/>
              <a:t>1 spiegel die langs 1 kant </a:t>
            </a:r>
            <a:r>
              <a:rPr lang="nl-BE" baseline="0" dirty="0" err="1" smtClean="0"/>
              <a:t>reflecteerd</a:t>
            </a:r>
            <a:r>
              <a:rPr lang="nl-BE" baseline="0" dirty="0" smtClean="0"/>
              <a:t> + een gewone spiegel</a:t>
            </a:r>
          </a:p>
          <a:p>
            <a:r>
              <a:rPr lang="nl-BE" baseline="0" dirty="0" smtClean="0"/>
              <a:t>Voor de gewone spiegel hebben we wel wat gezocht:</a:t>
            </a:r>
          </a:p>
          <a:p>
            <a:r>
              <a:rPr lang="nl-BE" baseline="0" dirty="0" smtClean="0"/>
              <a:t>We wilden </a:t>
            </a:r>
            <a:r>
              <a:rPr lang="nl-BE" baseline="0" dirty="0" err="1" smtClean="0"/>
              <a:t>nameljk</a:t>
            </a:r>
            <a:r>
              <a:rPr lang="nl-BE" baseline="0" dirty="0" smtClean="0"/>
              <a:t> een buigende spiegel om leuke effecten te kunnen creëren &gt; </a:t>
            </a:r>
            <a:r>
              <a:rPr lang="nl-BE" baseline="0" dirty="0" err="1" smtClean="0"/>
              <a:t>zoektoch</a:t>
            </a:r>
            <a:r>
              <a:rPr lang="nl-BE" baseline="0" dirty="0" smtClean="0"/>
              <a:t> naar dergelijke spiegel &gt; </a:t>
            </a:r>
            <a:r>
              <a:rPr lang="nl-BE" baseline="0" dirty="0" err="1" smtClean="0"/>
              <a:t>opl</a:t>
            </a:r>
            <a:r>
              <a:rPr lang="nl-BE" baseline="0" dirty="0" smtClean="0"/>
              <a:t>: acryl spiegel (beter </a:t>
            </a:r>
            <a:r>
              <a:rPr lang="nl-BE" baseline="0" dirty="0" err="1" smtClean="0"/>
              <a:t>itt</a:t>
            </a:r>
            <a:r>
              <a:rPr lang="nl-BE" baseline="0" dirty="0" smtClean="0"/>
              <a:t> tot … of spiegel folie)</a:t>
            </a:r>
          </a:p>
          <a:p>
            <a:endParaRPr lang="nl-BE" dirty="0"/>
          </a:p>
        </p:txBody>
      </p:sp>
    </p:spTree>
    <p:extLst>
      <p:ext uri="{BB962C8B-B14F-4D97-AF65-F5344CB8AC3E}">
        <p14:creationId xmlns:p14="http://schemas.microsoft.com/office/powerpoint/2010/main" val="307262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Nadat we de</a:t>
            </a:r>
            <a:r>
              <a:rPr lang="nl-BE" baseline="0" dirty="0" smtClean="0"/>
              <a:t> basis afgewerkt hadden zijn we begonnen met enkele leuke effecten in de LED strip te programmeren via de </a:t>
            </a:r>
            <a:r>
              <a:rPr lang="nl-BE" baseline="0" dirty="0" err="1" smtClean="0"/>
              <a:t>Arduino</a:t>
            </a:r>
            <a:endParaRPr lang="nl-BE" baseline="0" dirty="0" smtClean="0"/>
          </a:p>
          <a:p>
            <a:r>
              <a:rPr lang="nl-BE" baseline="0" dirty="0" smtClean="0"/>
              <a:t>Later hebben we een LED matrix gemaakt in karton om nadien definitief toe te voegen aan de </a:t>
            </a:r>
            <a:r>
              <a:rPr lang="nl-BE" baseline="0" dirty="0" err="1" smtClean="0"/>
              <a:t>Infinity</a:t>
            </a:r>
            <a:r>
              <a:rPr lang="nl-BE" baseline="0" dirty="0" smtClean="0"/>
              <a:t> </a:t>
            </a:r>
            <a:r>
              <a:rPr lang="nl-BE" baseline="0" dirty="0" err="1" smtClean="0"/>
              <a:t>mirror</a:t>
            </a:r>
            <a:endParaRPr lang="nl-BE" baseline="0" dirty="0" smtClean="0"/>
          </a:p>
          <a:p>
            <a:endParaRPr lang="nl-BE" baseline="0" dirty="0" smtClean="0"/>
          </a:p>
          <a:p>
            <a:r>
              <a:rPr lang="nl-BE" baseline="0" dirty="0" smtClean="0"/>
              <a:t>Ondertussen hebben we ook de RF chips voor </a:t>
            </a:r>
            <a:r>
              <a:rPr lang="nl-BE" baseline="0" dirty="0" err="1" smtClean="0"/>
              <a:t>Arduino</a:t>
            </a:r>
            <a:r>
              <a:rPr lang="nl-BE" baseline="0" dirty="0" smtClean="0"/>
              <a:t> uitgepluisd voor draadloze communicatie tussen Spiegel en </a:t>
            </a:r>
            <a:r>
              <a:rPr lang="nl-BE" baseline="0" dirty="0" err="1" smtClean="0"/>
              <a:t>client</a:t>
            </a:r>
            <a:r>
              <a:rPr lang="nl-BE" baseline="0" dirty="0" smtClean="0"/>
              <a:t>, ook dan de </a:t>
            </a:r>
            <a:r>
              <a:rPr lang="nl-BE" baseline="0" dirty="0" err="1" smtClean="0"/>
              <a:t>client</a:t>
            </a:r>
            <a:r>
              <a:rPr lang="nl-BE" baseline="0" dirty="0" smtClean="0"/>
              <a:t> beginnen te schrijven die serieel effecten kan aanpassen</a:t>
            </a:r>
            <a:endParaRPr lang="nl-BE" dirty="0"/>
          </a:p>
        </p:txBody>
      </p:sp>
    </p:spTree>
    <p:extLst>
      <p:ext uri="{BB962C8B-B14F-4D97-AF65-F5344CB8AC3E}">
        <p14:creationId xmlns:p14="http://schemas.microsoft.com/office/powerpoint/2010/main" val="3111375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NOG</a:t>
            </a:r>
            <a:r>
              <a:rPr lang="nl-BE" baseline="0" dirty="0" smtClean="0"/>
              <a:t> ENKELE FOTO’S PLAATSEN</a:t>
            </a:r>
            <a:endParaRPr lang="nl-BE" dirty="0"/>
          </a:p>
        </p:txBody>
      </p:sp>
    </p:spTree>
    <p:extLst>
      <p:ext uri="{BB962C8B-B14F-4D97-AF65-F5344CB8AC3E}">
        <p14:creationId xmlns:p14="http://schemas.microsoft.com/office/powerpoint/2010/main" val="212574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Wegens technische</a:t>
            </a:r>
            <a:r>
              <a:rPr lang="nl-BE" baseline="0" dirty="0" smtClean="0"/>
              <a:t> redenen hebben we alles omgedraaid, een volledige 360 gemaakt zodat het verdere verloop makkelijker ging gaan voor ons. Maar hier meer over in het technische deel</a:t>
            </a:r>
          </a:p>
          <a:p>
            <a:r>
              <a:rPr lang="nl-BE" baseline="0" dirty="0" smtClean="0"/>
              <a:t>Er is hier dan ook een Android applicatie bijgekomen die de LED-matrix aanstuurt aan de hand van binnenkomende notificaties &gt; ook kan je de effecten regelen van de LED-strip &gt;&gt; op deze manier is het een interactieve </a:t>
            </a:r>
            <a:r>
              <a:rPr lang="nl-BE" baseline="0" dirty="0" err="1" smtClean="0"/>
              <a:t>Infinity</a:t>
            </a:r>
            <a:r>
              <a:rPr lang="nl-BE" baseline="0" dirty="0" smtClean="0"/>
              <a:t> </a:t>
            </a:r>
            <a:r>
              <a:rPr lang="nl-BE" baseline="0" dirty="0" err="1" smtClean="0"/>
              <a:t>Mirror</a:t>
            </a:r>
            <a:endParaRPr lang="nl-BE" dirty="0"/>
          </a:p>
        </p:txBody>
      </p:sp>
    </p:spTree>
    <p:extLst>
      <p:ext uri="{BB962C8B-B14F-4D97-AF65-F5344CB8AC3E}">
        <p14:creationId xmlns:p14="http://schemas.microsoft.com/office/powerpoint/2010/main" val="1936405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smtClean="0"/>
              <a:t>De laatste stap in het project was de afwerking van de spiegel &gt; we hebben vooral</a:t>
            </a:r>
            <a:r>
              <a:rPr lang="nl-BE" baseline="0" dirty="0" smtClean="0"/>
              <a:t> de code geoptimaliseerd en proper/</a:t>
            </a:r>
            <a:r>
              <a:rPr lang="nl-BE" baseline="0" dirty="0" err="1" smtClean="0"/>
              <a:t>begrijpbaar</a:t>
            </a:r>
            <a:r>
              <a:rPr lang="nl-BE" baseline="0" dirty="0" smtClean="0"/>
              <a:t> gezet + dingen getest en dus ook bugs opgelost</a:t>
            </a:r>
          </a:p>
          <a:p>
            <a:endParaRPr lang="nl-BE" baseline="0" dirty="0" smtClean="0"/>
          </a:p>
          <a:p>
            <a:r>
              <a:rPr lang="nl-BE" baseline="0" dirty="0" smtClean="0"/>
              <a:t>Dan hebben we ook nog de documentatie geschreven en de presentatie gemaakt</a:t>
            </a:r>
          </a:p>
          <a:p>
            <a:endParaRPr lang="nl-BE" dirty="0"/>
          </a:p>
        </p:txBody>
      </p:sp>
    </p:spTree>
    <p:extLst>
      <p:ext uri="{BB962C8B-B14F-4D97-AF65-F5344CB8AC3E}">
        <p14:creationId xmlns:p14="http://schemas.microsoft.com/office/powerpoint/2010/main" val="151972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SCREEN</a:t>
            </a:r>
            <a:r>
              <a:rPr lang="nl-BE" baseline="0" dirty="0" smtClean="0"/>
              <a:t> SHOTS VAN DE APP</a:t>
            </a:r>
            <a:endParaRPr lang="nl-BE" dirty="0" smtClean="0"/>
          </a:p>
          <a:p>
            <a:endParaRPr lang="nl-BE" dirty="0"/>
          </a:p>
        </p:txBody>
      </p:sp>
    </p:spTree>
    <p:extLst>
      <p:ext uri="{BB962C8B-B14F-4D97-AF65-F5344CB8AC3E}">
        <p14:creationId xmlns:p14="http://schemas.microsoft.com/office/powerpoint/2010/main" val="1731679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Technisch gedeelte</a:t>
            </a:r>
          </a:p>
          <a:p>
            <a:endParaRPr lang="nl-BE" dirty="0"/>
          </a:p>
        </p:txBody>
      </p:sp>
    </p:spTree>
    <p:extLst>
      <p:ext uri="{BB962C8B-B14F-4D97-AF65-F5344CB8AC3E}">
        <p14:creationId xmlns:p14="http://schemas.microsoft.com/office/powerpoint/2010/main" val="306143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0" name="Shape 10"/>
          <p:cNvSpPr txBox="1">
            <a:spLocks noGrp="1"/>
          </p:cNvSpPr>
          <p:nvPr>
            <p:ph type="subTitle" idx="1"/>
          </p:nvPr>
        </p:nvSpPr>
        <p:spPr>
          <a:xfrm>
            <a:off x="685800" y="2840059"/>
            <a:ext cx="7772400" cy="784737"/>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sldNum" idx="12"/>
          </p:nvPr>
        </p:nvSpPr>
        <p:spPr>
          <a:xfrm>
            <a:off x="8556793"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3"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4692276"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8556793"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sldNum" idx="12"/>
          </p:nvPr>
        </p:nvSpPr>
        <p:spPr>
          <a:xfrm>
            <a:off x="8556793"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457200" y="4406309"/>
            <a:ext cx="8229600" cy="519520"/>
          </a:xfrm>
          <a:prstGeom prst="rect">
            <a:avLst/>
          </a:prstGeom>
        </p:spPr>
        <p:txBody>
          <a:bodyPr lIns="91425" tIns="91425" rIns="91425" bIns="91425" anchor="t" anchorCtr="0"/>
          <a:lstStyle>
            <a:lvl1pPr algn="ctr">
              <a:spcBef>
                <a:spcPts val="360"/>
              </a:spcBef>
              <a:buSzPct val="100000"/>
              <a:buNone/>
              <a:defRPr sz="1800"/>
            </a:lvl1pPr>
          </a:lstStyle>
          <a:p>
            <a:endParaRPr/>
          </a:p>
        </p:txBody>
      </p:sp>
      <p:sp>
        <p:nvSpPr>
          <p:cNvPr id="26" name="Shape 26"/>
          <p:cNvSpPr txBox="1">
            <a:spLocks noGrp="1"/>
          </p:cNvSpPr>
          <p:nvPr>
            <p:ph type="sldNum" idx="12"/>
          </p:nvPr>
        </p:nvSpPr>
        <p:spPr>
          <a:xfrm>
            <a:off x="8556793"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8556793"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200150"/>
            <a:ext cx="8229600" cy="372568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3" y="4749850"/>
            <a:ext cx="548699" cy="393524"/>
          </a:xfrm>
          <a:prstGeom prst="rect">
            <a:avLst/>
          </a:prstGeom>
          <a:noFill/>
          <a:ln>
            <a:noFill/>
          </a:ln>
        </p:spPr>
        <p:txBody>
          <a:bodyPr lIns="91425" tIns="91425" rIns="91425" bIns="91425" anchor="ctr" anchorCtr="0">
            <a:noAutofit/>
          </a:bodyPr>
          <a:lstStyle>
            <a:lvl1pPr algn="r">
              <a:spcBef>
                <a:spcPts val="0"/>
              </a:spcBef>
              <a:buNone/>
              <a:defRPr sz="1300">
                <a:solidFill>
                  <a:schemeClr val="dk1"/>
                </a:solidFill>
              </a:defRPr>
            </a:lvl1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9"/>
        <p:cNvGrpSpPr/>
        <p:nvPr/>
      </p:nvGrpSpPr>
      <p:grpSpPr>
        <a:xfrm>
          <a:off x="0" y="0"/>
          <a:ext cx="0" cy="0"/>
          <a:chOff x="0" y="0"/>
          <a:chExt cx="0" cy="0"/>
        </a:xfrm>
      </p:grpSpPr>
      <p:sp>
        <p:nvSpPr>
          <p:cNvPr id="31" name="Shape 31"/>
          <p:cNvSpPr txBox="1">
            <a:spLocks noGrp="1"/>
          </p:cNvSpPr>
          <p:nvPr>
            <p:ph type="ctrTitle"/>
          </p:nvPr>
        </p:nvSpPr>
        <p:spPr>
          <a:xfrm>
            <a:off x="685800" y="1583348"/>
            <a:ext cx="7772400" cy="1159799"/>
          </a:xfrm>
          <a:prstGeom prst="rect">
            <a:avLst/>
          </a:prstGeom>
        </p:spPr>
        <p:txBody>
          <a:bodyPr lIns="91425" tIns="91425" rIns="91425" bIns="91425" anchor="b" anchorCtr="0">
            <a:noAutofit/>
          </a:bodyPr>
          <a:lstStyle/>
          <a:p>
            <a:r>
              <a:rPr lang="en" sz="7200" dirty="0" smtClean="0">
                <a:solidFill>
                  <a:srgbClr val="FFFFFF"/>
                </a:solidFill>
                <a:latin typeface="Lato Light" panose="020F0302020204030203" pitchFamily="34" charset="0"/>
                <a:ea typeface="Open Sans Light" panose="020B0306030504020204" pitchFamily="34" charset="0"/>
                <a:cs typeface="Open Sans Light" panose="020B0306030504020204" pitchFamily="34" charset="0"/>
              </a:rPr>
              <a:t>Infinity</a:t>
            </a:r>
            <a:r>
              <a:rPr lang="en" sz="7200" dirty="0" smtClean="0">
                <a:solidFill>
                  <a:srgbClr val="1CAD87"/>
                </a:solidFill>
                <a:latin typeface="Lato Light" panose="020F0302020204030203" pitchFamily="34" charset="0"/>
                <a:ea typeface="Open Sans Light" panose="020B0306030504020204" pitchFamily="34" charset="0"/>
                <a:cs typeface="Open Sans Light" panose="020B0306030504020204" pitchFamily="34" charset="0"/>
              </a:rPr>
              <a:t>Mirror</a:t>
            </a:r>
            <a:endParaRPr lang="en" sz="7200" dirty="0">
              <a:solidFill>
                <a:srgbClr val="1CAD87"/>
              </a:solidFill>
              <a:latin typeface="Lato Light" panose="020F0302020204030203" pitchFamily="34" charset="0"/>
              <a:ea typeface="Open Sans Light" panose="020B0306030504020204" pitchFamily="34" charset="0"/>
              <a:cs typeface="Open Sans Light" panose="020B0306030504020204" pitchFamily="34" charset="0"/>
            </a:endParaRPr>
          </a:p>
        </p:txBody>
      </p:sp>
      <p:sp>
        <p:nvSpPr>
          <p:cNvPr id="32" name="Shape 32"/>
          <p:cNvSpPr txBox="1">
            <a:spLocks noGrp="1"/>
          </p:cNvSpPr>
          <p:nvPr>
            <p:ph type="subTitle" idx="1"/>
          </p:nvPr>
        </p:nvSpPr>
        <p:spPr>
          <a:xfrm>
            <a:off x="685800" y="2840059"/>
            <a:ext cx="7772400" cy="784799"/>
          </a:xfrm>
          <a:prstGeom prst="rect">
            <a:avLst/>
          </a:prstGeom>
        </p:spPr>
        <p:txBody>
          <a:bodyPr lIns="91425" tIns="91425" rIns="91425" bIns="91425" anchor="t" anchorCtr="0">
            <a:noAutofit/>
          </a:bodyPr>
          <a:lstStyle/>
          <a:p>
            <a:r>
              <a:rPr lang="en" dirty="0">
                <a:solidFill>
                  <a:srgbClr val="FFFFFF"/>
                </a:solidFill>
                <a:latin typeface="Lato Light" panose="020F0302020204030203" pitchFamily="34" charset="0"/>
              </a:rPr>
              <a:t>Project </a:t>
            </a:r>
            <a:r>
              <a:rPr lang="en" dirty="0" smtClean="0">
                <a:solidFill>
                  <a:srgbClr val="FFFFFF"/>
                </a:solidFill>
                <a:latin typeface="Lato Light" panose="020F0302020204030203" pitchFamily="34" charset="0"/>
              </a:rPr>
              <a:t>Presentation</a:t>
            </a:r>
            <a:endParaRPr lang="en" dirty="0">
              <a:solidFill>
                <a:srgbClr val="FFFFFF"/>
              </a:solidFill>
              <a:latin typeface="Lato Light" panose="020F0302020204030203" pitchFamily="34" charset="0"/>
            </a:endParaRPr>
          </a:p>
        </p:txBody>
      </p:sp>
      <p:cxnSp>
        <p:nvCxnSpPr>
          <p:cNvPr id="33" name="Shape 33"/>
          <p:cNvCxnSpPr/>
          <p:nvPr/>
        </p:nvCxnSpPr>
        <p:spPr>
          <a:xfrm rot="10800000" flipH="1">
            <a:off x="2816354" y="2723956"/>
            <a:ext cx="3503999" cy="19199"/>
          </a:xfrm>
          <a:prstGeom prst="straightConnector1">
            <a:avLst/>
          </a:prstGeom>
          <a:noFill/>
          <a:ln w="19050" cap="flat">
            <a:solidFill>
              <a:schemeClr val="lt1"/>
            </a:solidFill>
            <a:prstDash val="solid"/>
            <a:round/>
            <a:headEnd type="none" w="lg" len="lg"/>
            <a:tailEnd type="none" w="lg" len="lg"/>
          </a:ln>
        </p:spPr>
      </p:cxn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10734"/>
            <a:ext cx="8229600" cy="1178832"/>
          </a:xfrm>
        </p:spPr>
        <p:txBody>
          <a:bodyPr/>
          <a:lstStyle/>
          <a:p>
            <a:pPr algn="ctr"/>
            <a:r>
              <a:rPr lang="nl-BE" sz="6400" dirty="0" smtClean="0">
                <a:solidFill>
                  <a:srgbClr val="1CAD87"/>
                </a:solidFill>
                <a:latin typeface="Lato Light" panose="020F0302020204030203" pitchFamily="34" charset="0"/>
              </a:rPr>
              <a:t>360°</a:t>
            </a:r>
            <a:endParaRPr lang="nl-BE" sz="6400" dirty="0">
              <a:solidFill>
                <a:srgbClr val="1CAD87"/>
              </a:solidFill>
              <a:latin typeface="Lato Light" panose="020F0302020204030203" pitchFamily="34" charset="0"/>
            </a:endParaRPr>
          </a:p>
        </p:txBody>
      </p:sp>
      <p:sp>
        <p:nvSpPr>
          <p:cNvPr id="3" name="Text Placeholder 2"/>
          <p:cNvSpPr>
            <a:spLocks noGrp="1"/>
          </p:cNvSpPr>
          <p:nvPr>
            <p:ph type="body" idx="1"/>
          </p:nvPr>
        </p:nvSpPr>
        <p:spPr>
          <a:xfrm>
            <a:off x="1244600" y="2082800"/>
            <a:ext cx="6654800" cy="1901371"/>
          </a:xfrm>
        </p:spPr>
        <p:txBody>
          <a:bodyPr/>
          <a:lstStyle/>
          <a:p>
            <a:pPr algn="ctr"/>
            <a:r>
              <a:rPr lang="nl-BE" sz="2800" dirty="0" smtClean="0">
                <a:solidFill>
                  <a:schemeClr val="tx1">
                    <a:lumMod val="85000"/>
                    <a:lumOff val="15000"/>
                  </a:schemeClr>
                </a:solidFill>
                <a:latin typeface="Lato Light" panose="020F0302020204030203" pitchFamily="34" charset="0"/>
              </a:rPr>
              <a:t>Volledige omdraai! (later hier meer over)</a:t>
            </a:r>
          </a:p>
          <a:p>
            <a:pPr algn="ctr"/>
            <a:r>
              <a:rPr lang="nl-BE" sz="2800" dirty="0" smtClean="0">
                <a:solidFill>
                  <a:schemeClr val="tx1">
                    <a:lumMod val="85000"/>
                    <a:lumOff val="15000"/>
                  </a:schemeClr>
                </a:solidFill>
                <a:latin typeface="Lato Light" panose="020F0302020204030203" pitchFamily="34" charset="0"/>
              </a:rPr>
              <a:t>Schrijven van een Android app</a:t>
            </a:r>
            <a:r>
              <a:rPr lang="nl-BE" sz="2800" dirty="0">
                <a:solidFill>
                  <a:schemeClr val="tx1">
                    <a:lumMod val="85000"/>
                    <a:lumOff val="15000"/>
                  </a:schemeClr>
                </a:solidFill>
                <a:latin typeface="Lato Light" panose="020F0302020204030203" pitchFamily="34" charset="0"/>
              </a:rPr>
              <a:t>.</a:t>
            </a:r>
            <a:endParaRPr lang="nl-BE" sz="2800" dirty="0" smtClean="0">
              <a:solidFill>
                <a:schemeClr val="tx1">
                  <a:lumMod val="85000"/>
                  <a:lumOff val="15000"/>
                </a:schemeClr>
              </a:solidFill>
              <a:latin typeface="Lato Light" panose="020F0302020204030203" pitchFamily="34" charset="0"/>
            </a:endParaRPr>
          </a:p>
        </p:txBody>
      </p:sp>
    </p:spTree>
    <p:extLst>
      <p:ext uri="{BB962C8B-B14F-4D97-AF65-F5344CB8AC3E}">
        <p14:creationId xmlns:p14="http://schemas.microsoft.com/office/powerpoint/2010/main" val="1075286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10734"/>
            <a:ext cx="8229600" cy="1178832"/>
          </a:xfrm>
        </p:spPr>
        <p:txBody>
          <a:bodyPr/>
          <a:lstStyle/>
          <a:p>
            <a:pPr algn="ctr"/>
            <a:r>
              <a:rPr lang="nl-BE" sz="6400" dirty="0" smtClean="0">
                <a:solidFill>
                  <a:srgbClr val="1CAD87"/>
                </a:solidFill>
                <a:latin typeface="Lato Light" panose="020F0302020204030203" pitchFamily="34" charset="0"/>
              </a:rPr>
              <a:t>Afwerking</a:t>
            </a:r>
            <a:endParaRPr lang="nl-BE" sz="6400" dirty="0">
              <a:solidFill>
                <a:srgbClr val="1CAD87"/>
              </a:solidFill>
              <a:latin typeface="Lato Light" panose="020F0302020204030203" pitchFamily="34" charset="0"/>
            </a:endParaRPr>
          </a:p>
        </p:txBody>
      </p:sp>
      <p:sp>
        <p:nvSpPr>
          <p:cNvPr id="3" name="Text Placeholder 2"/>
          <p:cNvSpPr>
            <a:spLocks noGrp="1"/>
          </p:cNvSpPr>
          <p:nvPr>
            <p:ph type="body" idx="1"/>
          </p:nvPr>
        </p:nvSpPr>
        <p:spPr>
          <a:xfrm>
            <a:off x="1244600" y="2082800"/>
            <a:ext cx="6654800" cy="1901371"/>
          </a:xfrm>
        </p:spPr>
        <p:txBody>
          <a:bodyPr/>
          <a:lstStyle/>
          <a:p>
            <a:pPr algn="ctr"/>
            <a:r>
              <a:rPr lang="nl-BE" sz="2800" dirty="0" smtClean="0">
                <a:solidFill>
                  <a:schemeClr val="tx1">
                    <a:lumMod val="85000"/>
                    <a:lumOff val="15000"/>
                  </a:schemeClr>
                </a:solidFill>
                <a:latin typeface="Lato Light" panose="020F0302020204030203" pitchFamily="34" charset="0"/>
              </a:rPr>
              <a:t>Code proper gezet + bug </a:t>
            </a:r>
            <a:r>
              <a:rPr lang="nl-BE" sz="2800" dirty="0" err="1" smtClean="0">
                <a:solidFill>
                  <a:schemeClr val="tx1">
                    <a:lumMod val="85000"/>
                    <a:lumOff val="15000"/>
                  </a:schemeClr>
                </a:solidFill>
                <a:latin typeface="Lato Light" panose="020F0302020204030203" pitchFamily="34" charset="0"/>
              </a:rPr>
              <a:t>fixes</a:t>
            </a:r>
            <a:endParaRPr lang="nl-BE" sz="2800" dirty="0" smtClean="0">
              <a:solidFill>
                <a:schemeClr val="tx1">
                  <a:lumMod val="85000"/>
                  <a:lumOff val="15000"/>
                </a:schemeClr>
              </a:solidFill>
              <a:latin typeface="Lato Light" panose="020F0302020204030203" pitchFamily="34" charset="0"/>
            </a:endParaRPr>
          </a:p>
          <a:p>
            <a:pPr algn="ctr"/>
            <a:r>
              <a:rPr lang="nl-BE" sz="2800" dirty="0" smtClean="0">
                <a:solidFill>
                  <a:schemeClr val="tx1">
                    <a:lumMod val="85000"/>
                    <a:lumOff val="15000"/>
                  </a:schemeClr>
                </a:solidFill>
                <a:latin typeface="Lato Light" panose="020F0302020204030203" pitchFamily="34" charset="0"/>
              </a:rPr>
              <a:t>Documentatie &amp; presentatie gemaakt.</a:t>
            </a:r>
          </a:p>
        </p:txBody>
      </p:sp>
    </p:spTree>
    <p:extLst>
      <p:ext uri="{BB962C8B-B14F-4D97-AF65-F5344CB8AC3E}">
        <p14:creationId xmlns:p14="http://schemas.microsoft.com/office/powerpoint/2010/main" val="9355329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8000" b="-2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415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904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6000" b="-6000"/>
          </a:stretch>
        </a:blipFill>
        <a:effectLst/>
      </p:bgPr>
    </p:bg>
    <p:spTree>
      <p:nvGrpSpPr>
        <p:cNvPr id="1" name=""/>
        <p:cNvGrpSpPr/>
        <p:nvPr/>
      </p:nvGrpSpPr>
      <p:grpSpPr>
        <a:xfrm>
          <a:off x="0" y="0"/>
          <a:ext cx="0" cy="0"/>
          <a:chOff x="0" y="0"/>
          <a:chExt cx="0" cy="0"/>
        </a:xfrm>
      </p:grpSpPr>
      <p:sp>
        <p:nvSpPr>
          <p:cNvPr id="2" name="TextBox 1"/>
          <p:cNvSpPr txBox="1"/>
          <p:nvPr/>
        </p:nvSpPr>
        <p:spPr>
          <a:xfrm>
            <a:off x="823686" y="1509921"/>
            <a:ext cx="7496628" cy="2123658"/>
          </a:xfrm>
          <a:prstGeom prst="rect">
            <a:avLst/>
          </a:prstGeom>
          <a:noFill/>
        </p:spPr>
        <p:txBody>
          <a:bodyPr wrap="square" rtlCol="0">
            <a:spAutoFit/>
          </a:bodyPr>
          <a:lstStyle/>
          <a:p>
            <a:pPr algn="ctr"/>
            <a:r>
              <a:rPr lang="nl-BE" sz="3600" i="1" dirty="0" smtClean="0">
                <a:solidFill>
                  <a:schemeClr val="tx1">
                    <a:lumMod val="85000"/>
                    <a:lumOff val="15000"/>
                  </a:schemeClr>
                </a:solidFill>
                <a:latin typeface="Lato Light" panose="020F0302020204030203" pitchFamily="34" charset="0"/>
              </a:rPr>
              <a:t>The </a:t>
            </a:r>
            <a:r>
              <a:rPr lang="nl-BE" sz="3600" i="1" dirty="0" err="1" smtClean="0">
                <a:solidFill>
                  <a:srgbClr val="1CAD87"/>
                </a:solidFill>
                <a:latin typeface="Lato Light" panose="020F0302020204030203" pitchFamily="34" charset="0"/>
              </a:rPr>
              <a:t>technical</a:t>
            </a:r>
            <a:r>
              <a:rPr lang="nl-BE" sz="3600" i="1" dirty="0" smtClean="0">
                <a:solidFill>
                  <a:srgbClr val="1CAD87"/>
                </a:solidFill>
                <a:latin typeface="Lato Light" panose="020F0302020204030203" pitchFamily="34" charset="0"/>
              </a:rPr>
              <a:t> </a:t>
            </a:r>
            <a:r>
              <a:rPr lang="nl-BE" sz="3600" i="1" dirty="0" err="1" smtClean="0">
                <a:solidFill>
                  <a:srgbClr val="1CAD87"/>
                </a:solidFill>
                <a:latin typeface="Lato Light" panose="020F0302020204030203" pitchFamily="34" charset="0"/>
              </a:rPr>
              <a:t>progress</a:t>
            </a:r>
            <a:r>
              <a:rPr lang="nl-BE" sz="3600" i="1" dirty="0" smtClean="0">
                <a:solidFill>
                  <a:srgbClr val="1CAD87"/>
                </a:solidFill>
                <a:latin typeface="Lato Light" panose="020F0302020204030203" pitchFamily="34" charset="0"/>
              </a:rPr>
              <a:t> </a:t>
            </a:r>
            <a:r>
              <a:rPr lang="nl-BE" sz="3600" i="1" dirty="0" err="1" smtClean="0">
                <a:solidFill>
                  <a:schemeClr val="tx1">
                    <a:lumMod val="85000"/>
                    <a:lumOff val="15000"/>
                  </a:schemeClr>
                </a:solidFill>
                <a:latin typeface="Lato Light" panose="020F0302020204030203" pitchFamily="34" charset="0"/>
              </a:rPr>
              <a:t>involves</a:t>
            </a:r>
            <a:r>
              <a:rPr lang="nl-BE" sz="3600" i="1" dirty="0" smtClean="0">
                <a:solidFill>
                  <a:schemeClr val="tx1">
                    <a:lumMod val="85000"/>
                    <a:lumOff val="15000"/>
                  </a:schemeClr>
                </a:solidFill>
                <a:latin typeface="Lato Light" panose="020F0302020204030203" pitchFamily="34" charset="0"/>
              </a:rPr>
              <a:t> </a:t>
            </a:r>
            <a:r>
              <a:rPr lang="nl-BE" sz="3600" i="1" dirty="0" err="1" smtClean="0">
                <a:solidFill>
                  <a:schemeClr val="tx1">
                    <a:lumMod val="85000"/>
                    <a:lumOff val="15000"/>
                  </a:schemeClr>
                </a:solidFill>
                <a:latin typeface="Lato Light" panose="020F0302020204030203" pitchFamily="34" charset="0"/>
              </a:rPr>
              <a:t>three</a:t>
            </a:r>
            <a:r>
              <a:rPr lang="nl-BE" sz="3600" i="1" dirty="0" smtClean="0">
                <a:solidFill>
                  <a:schemeClr val="tx1">
                    <a:lumMod val="85000"/>
                    <a:lumOff val="15000"/>
                  </a:schemeClr>
                </a:solidFill>
                <a:latin typeface="Lato Light" panose="020F0302020204030203" pitchFamily="34" charset="0"/>
              </a:rPr>
              <a:t> </a:t>
            </a:r>
            <a:r>
              <a:rPr lang="nl-BE" sz="3600" i="1" dirty="0" err="1" smtClean="0">
                <a:solidFill>
                  <a:schemeClr val="tx1">
                    <a:lumMod val="85000"/>
                    <a:lumOff val="15000"/>
                  </a:schemeClr>
                </a:solidFill>
                <a:latin typeface="Lato Light" panose="020F0302020204030203" pitchFamily="34" charset="0"/>
              </a:rPr>
              <a:t>elements</a:t>
            </a:r>
            <a:r>
              <a:rPr lang="nl-BE" sz="3600" i="1" dirty="0" smtClean="0">
                <a:solidFill>
                  <a:schemeClr val="tx1">
                    <a:lumMod val="85000"/>
                    <a:lumOff val="15000"/>
                  </a:schemeClr>
                </a:solidFill>
                <a:latin typeface="Lato Light" panose="020F0302020204030203" pitchFamily="34" charset="0"/>
              </a:rPr>
              <a:t>: </a:t>
            </a:r>
            <a:r>
              <a:rPr lang="nl-BE" sz="3600" i="1" dirty="0" err="1" smtClean="0">
                <a:solidFill>
                  <a:srgbClr val="1CAD87"/>
                </a:solidFill>
                <a:latin typeface="Lato Light" panose="020F0302020204030203" pitchFamily="34" charset="0"/>
              </a:rPr>
              <a:t>knowledge</a:t>
            </a:r>
            <a:r>
              <a:rPr lang="nl-BE" sz="3600" i="1" dirty="0" smtClean="0">
                <a:solidFill>
                  <a:schemeClr val="tx1">
                    <a:lumMod val="85000"/>
                    <a:lumOff val="15000"/>
                  </a:schemeClr>
                </a:solidFill>
                <a:latin typeface="Lato Light" panose="020F0302020204030203" pitchFamily="34" charset="0"/>
              </a:rPr>
              <a:t>, </a:t>
            </a:r>
            <a:r>
              <a:rPr lang="nl-BE" sz="3600" i="1" dirty="0" smtClean="0">
                <a:solidFill>
                  <a:srgbClr val="1CAD87"/>
                </a:solidFill>
                <a:latin typeface="Lato Light" panose="020F0302020204030203" pitchFamily="34" charset="0"/>
              </a:rPr>
              <a:t>energy</a:t>
            </a:r>
            <a:r>
              <a:rPr lang="nl-BE" sz="3600" i="1" dirty="0" smtClean="0">
                <a:solidFill>
                  <a:schemeClr val="tx1">
                    <a:lumMod val="85000"/>
                    <a:lumOff val="15000"/>
                  </a:schemeClr>
                </a:solidFill>
                <a:latin typeface="Lato Light" panose="020F0302020204030203" pitchFamily="34" charset="0"/>
              </a:rPr>
              <a:t> </a:t>
            </a:r>
            <a:r>
              <a:rPr lang="nl-BE" sz="3600" i="1" dirty="0" err="1" smtClean="0">
                <a:solidFill>
                  <a:schemeClr val="tx1">
                    <a:lumMod val="85000"/>
                    <a:lumOff val="15000"/>
                  </a:schemeClr>
                </a:solidFill>
                <a:latin typeface="Lato Light" panose="020F0302020204030203" pitchFamily="34" charset="0"/>
              </a:rPr>
              <a:t>and</a:t>
            </a:r>
            <a:r>
              <a:rPr lang="nl-BE" sz="3600" i="1" dirty="0" smtClean="0">
                <a:solidFill>
                  <a:schemeClr val="tx1">
                    <a:lumMod val="85000"/>
                    <a:lumOff val="15000"/>
                  </a:schemeClr>
                </a:solidFill>
                <a:latin typeface="Lato Light" panose="020F0302020204030203" pitchFamily="34" charset="0"/>
              </a:rPr>
              <a:t> </a:t>
            </a:r>
            <a:r>
              <a:rPr lang="nl-BE" sz="3600" i="1" dirty="0" err="1" smtClean="0">
                <a:solidFill>
                  <a:srgbClr val="1CAD87"/>
                </a:solidFill>
                <a:latin typeface="Lato Light" panose="020F0302020204030203" pitchFamily="34" charset="0"/>
              </a:rPr>
              <a:t>materials</a:t>
            </a:r>
            <a:r>
              <a:rPr lang="nl-BE" sz="3600" i="1" dirty="0" smtClean="0">
                <a:latin typeface="Lato Light" panose="020F0302020204030203" pitchFamily="34" charset="0"/>
              </a:rPr>
              <a:t>.</a:t>
            </a:r>
            <a:endParaRPr lang="nl-BE" sz="3600" i="1" dirty="0">
              <a:latin typeface="Lato Light" panose="020F0302020204030203" pitchFamily="34" charset="0"/>
            </a:endParaRPr>
          </a:p>
          <a:p>
            <a:pPr algn="ctr"/>
            <a:r>
              <a:rPr lang="nl-BE" sz="2400" dirty="0">
                <a:solidFill>
                  <a:schemeClr val="bg2">
                    <a:lumMod val="75000"/>
                  </a:schemeClr>
                </a:solidFill>
                <a:latin typeface="Lato Light" panose="020F0302020204030203" pitchFamily="34" charset="0"/>
              </a:rPr>
              <a:t>- </a:t>
            </a:r>
            <a:r>
              <a:rPr lang="nl-BE" sz="2400" dirty="0" smtClean="0">
                <a:solidFill>
                  <a:schemeClr val="bg2">
                    <a:lumMod val="75000"/>
                  </a:schemeClr>
                </a:solidFill>
                <a:latin typeface="Lato Light" panose="020F0302020204030203" pitchFamily="34" charset="0"/>
              </a:rPr>
              <a:t>George Paget Thomson</a:t>
            </a:r>
            <a:endParaRPr lang="nl-BE" sz="2400" dirty="0">
              <a:solidFill>
                <a:schemeClr val="bg2">
                  <a:lumMod val="75000"/>
                </a:schemeClr>
              </a:solidFill>
              <a:latin typeface="Lato Light" panose="020F0302020204030203" pitchFamily="34" charset="0"/>
            </a:endParaRPr>
          </a:p>
        </p:txBody>
      </p:sp>
    </p:spTree>
    <p:extLst>
      <p:ext uri="{BB962C8B-B14F-4D97-AF65-F5344CB8AC3E}">
        <p14:creationId xmlns:p14="http://schemas.microsoft.com/office/powerpoint/2010/main" val="17191461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3" name="Rectangle 2"/>
          <p:cNvSpPr/>
          <p:nvPr/>
        </p:nvSpPr>
        <p:spPr>
          <a:xfrm>
            <a:off x="0" y="4128117"/>
            <a:ext cx="3107184" cy="5237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231757" y="4128117"/>
            <a:ext cx="2643672" cy="523220"/>
          </a:xfrm>
          <a:prstGeom prst="rect">
            <a:avLst/>
          </a:prstGeom>
          <a:noFill/>
        </p:spPr>
        <p:txBody>
          <a:bodyPr wrap="none" rtlCol="0">
            <a:spAutoFit/>
          </a:bodyPr>
          <a:lstStyle/>
          <a:p>
            <a:pPr algn="ctr"/>
            <a:r>
              <a:rPr lang="nl-BE" sz="2800" strike="sngStrike" dirty="0" err="1" smtClean="0">
                <a:solidFill>
                  <a:schemeClr val="bg1"/>
                </a:solidFill>
                <a:latin typeface="Lato Light" panose="020F0302020204030203" pitchFamily="34" charset="0"/>
              </a:rPr>
              <a:t>Arduino</a:t>
            </a:r>
            <a:r>
              <a:rPr lang="nl-BE" sz="2800" strike="sngStrike" dirty="0" smtClean="0">
                <a:solidFill>
                  <a:schemeClr val="bg1"/>
                </a:solidFill>
                <a:latin typeface="Lato Light" panose="020F0302020204030203" pitchFamily="34" charset="0"/>
              </a:rPr>
              <a:t> </a:t>
            </a:r>
            <a:r>
              <a:rPr lang="nl-BE" sz="2800" strike="sngStrike" dirty="0" err="1" smtClean="0">
                <a:solidFill>
                  <a:schemeClr val="bg1"/>
                </a:solidFill>
                <a:latin typeface="Lato Light" panose="020F0302020204030203" pitchFamily="34" charset="0"/>
              </a:rPr>
              <a:t>Uno</a:t>
            </a:r>
            <a:r>
              <a:rPr lang="nl-BE" sz="2800" strike="sngStrike" dirty="0" smtClean="0">
                <a:solidFill>
                  <a:schemeClr val="bg1"/>
                </a:solidFill>
                <a:latin typeface="Lato Light" panose="020F0302020204030203" pitchFamily="34" charset="0"/>
              </a:rPr>
              <a:t> R3</a:t>
            </a:r>
            <a:endParaRPr lang="nl-BE" sz="2400" strike="sngStrike" dirty="0">
              <a:solidFill>
                <a:schemeClr val="bg1"/>
              </a:solidFill>
              <a:latin typeface="Lato Light" panose="020F0302020204030203" pitchFamily="34" charset="0"/>
            </a:endParaRPr>
          </a:p>
        </p:txBody>
      </p:sp>
    </p:spTree>
    <p:extLst>
      <p:ext uri="{BB962C8B-B14F-4D97-AF65-F5344CB8AC3E}">
        <p14:creationId xmlns:p14="http://schemas.microsoft.com/office/powerpoint/2010/main" val="19318625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3" name="Rectangle 2"/>
          <p:cNvSpPr/>
          <p:nvPr/>
        </p:nvSpPr>
        <p:spPr>
          <a:xfrm>
            <a:off x="0" y="4128117"/>
            <a:ext cx="3107184" cy="5237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230954" y="4128117"/>
            <a:ext cx="2645276" cy="523220"/>
          </a:xfrm>
          <a:prstGeom prst="rect">
            <a:avLst/>
          </a:prstGeom>
          <a:noFill/>
        </p:spPr>
        <p:txBody>
          <a:bodyPr wrap="none" rtlCol="0">
            <a:spAutoFit/>
          </a:bodyPr>
          <a:lstStyle/>
          <a:p>
            <a:pPr algn="ctr"/>
            <a:r>
              <a:rPr lang="nl-BE" sz="2800" dirty="0" err="1" smtClean="0">
                <a:solidFill>
                  <a:schemeClr val="bg1"/>
                </a:solidFill>
                <a:latin typeface="Lato Light" panose="020F0302020204030203" pitchFamily="34" charset="0"/>
              </a:rPr>
              <a:t>Raspberry</a:t>
            </a:r>
            <a:r>
              <a:rPr lang="nl-BE" sz="2800" dirty="0" smtClean="0">
                <a:solidFill>
                  <a:schemeClr val="bg1"/>
                </a:solidFill>
                <a:latin typeface="Lato Light" panose="020F0302020204030203" pitchFamily="34" charset="0"/>
              </a:rPr>
              <a:t> Pi B+</a:t>
            </a:r>
            <a:endParaRPr lang="nl-BE" sz="2400" dirty="0">
              <a:solidFill>
                <a:schemeClr val="bg1"/>
              </a:solidFill>
              <a:latin typeface="Lato Light" panose="020F0302020204030203" pitchFamily="34" charset="0"/>
            </a:endParaRPr>
          </a:p>
        </p:txBody>
      </p:sp>
    </p:spTree>
    <p:extLst>
      <p:ext uri="{BB962C8B-B14F-4D97-AF65-F5344CB8AC3E}">
        <p14:creationId xmlns:p14="http://schemas.microsoft.com/office/powerpoint/2010/main" val="5776568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Rectangle 2"/>
          <p:cNvSpPr/>
          <p:nvPr/>
        </p:nvSpPr>
        <p:spPr>
          <a:xfrm>
            <a:off x="25186" y="4128117"/>
            <a:ext cx="3107184" cy="5237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87704" y="4128117"/>
            <a:ext cx="3332965" cy="523220"/>
          </a:xfrm>
          <a:prstGeom prst="rect">
            <a:avLst/>
          </a:prstGeom>
          <a:noFill/>
        </p:spPr>
        <p:txBody>
          <a:bodyPr wrap="none" rtlCol="0">
            <a:spAutoFit/>
          </a:bodyPr>
          <a:lstStyle/>
          <a:p>
            <a:pPr algn="ctr"/>
            <a:r>
              <a:rPr lang="nl-BE" sz="2800" dirty="0" smtClean="0">
                <a:solidFill>
                  <a:schemeClr val="bg1"/>
                </a:solidFill>
                <a:latin typeface="Lato Light" panose="020F0302020204030203" pitchFamily="34" charset="0"/>
              </a:rPr>
              <a:t>LED-strip</a:t>
            </a:r>
            <a:r>
              <a:rPr lang="nl-BE" sz="2800" dirty="0">
                <a:solidFill>
                  <a:schemeClr val="bg1"/>
                </a:solidFill>
                <a:latin typeface="Lato Light" panose="020F0302020204030203" pitchFamily="34" charset="0"/>
              </a:rPr>
              <a:t> </a:t>
            </a:r>
            <a:r>
              <a:rPr lang="nl-BE" sz="2800" dirty="0" smtClean="0">
                <a:solidFill>
                  <a:schemeClr val="bg1"/>
                </a:solidFill>
                <a:latin typeface="Lato Light" panose="020F0302020204030203" pitchFamily="34" charset="0"/>
              </a:rPr>
              <a:t>(WS2801)</a:t>
            </a:r>
            <a:endParaRPr lang="nl-BE" sz="2800" dirty="0">
              <a:solidFill>
                <a:schemeClr val="bg1"/>
              </a:solidFill>
              <a:latin typeface="Lato Light" panose="020F0302020204030203" pitchFamily="34" charset="0"/>
            </a:endParaRPr>
          </a:p>
        </p:txBody>
      </p:sp>
    </p:spTree>
    <p:extLst>
      <p:ext uri="{BB962C8B-B14F-4D97-AF65-F5344CB8AC3E}">
        <p14:creationId xmlns:p14="http://schemas.microsoft.com/office/powerpoint/2010/main" val="39926279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Rectangle 2"/>
          <p:cNvSpPr/>
          <p:nvPr/>
        </p:nvSpPr>
        <p:spPr>
          <a:xfrm>
            <a:off x="0" y="4128117"/>
            <a:ext cx="3107184" cy="5237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TextBox 1"/>
          <p:cNvSpPr txBox="1"/>
          <p:nvPr/>
        </p:nvSpPr>
        <p:spPr>
          <a:xfrm>
            <a:off x="186070" y="4128117"/>
            <a:ext cx="2735044" cy="523220"/>
          </a:xfrm>
          <a:prstGeom prst="rect">
            <a:avLst/>
          </a:prstGeom>
          <a:noFill/>
        </p:spPr>
        <p:txBody>
          <a:bodyPr wrap="none" rtlCol="0">
            <a:spAutoFit/>
          </a:bodyPr>
          <a:lstStyle/>
          <a:p>
            <a:pPr algn="ctr"/>
            <a:r>
              <a:rPr lang="en-US" sz="2800" dirty="0" smtClean="0">
                <a:solidFill>
                  <a:schemeClr val="bg1"/>
                </a:solidFill>
                <a:latin typeface="Lato Light" panose="020F0302020204030203" pitchFamily="34" charset="0"/>
              </a:rPr>
              <a:t>LEDs (WS2801) </a:t>
            </a:r>
            <a:endParaRPr lang="nl-BE" sz="2400" dirty="0">
              <a:solidFill>
                <a:schemeClr val="bg1"/>
              </a:solidFill>
              <a:latin typeface="Lato Light" panose="020F0302020204030203" pitchFamily="34" charset="0"/>
            </a:endParaRPr>
          </a:p>
        </p:txBody>
      </p:sp>
    </p:spTree>
    <p:extLst>
      <p:ext uri="{BB962C8B-B14F-4D97-AF65-F5344CB8AC3E}">
        <p14:creationId xmlns:p14="http://schemas.microsoft.com/office/powerpoint/2010/main" val="2786594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61837" y="4128117"/>
            <a:ext cx="6117380" cy="523220"/>
          </a:xfrm>
          <a:prstGeom prst="rect">
            <a:avLst/>
          </a:prstGeom>
          <a:noFill/>
        </p:spPr>
        <p:txBody>
          <a:bodyPr wrap="none" rtlCol="0">
            <a:spAutoFit/>
          </a:bodyPr>
          <a:lstStyle/>
          <a:p>
            <a:r>
              <a:rPr lang="en-US" sz="2800" dirty="0" smtClean="0">
                <a:solidFill>
                  <a:schemeClr val="bg1"/>
                </a:solidFill>
                <a:latin typeface="Lato Light" panose="020F0302020204030203" pitchFamily="34" charset="0"/>
              </a:rPr>
              <a:t>Node.js (backend) + Android (frontend)</a:t>
            </a:r>
            <a:endParaRPr lang="nl-BE" sz="2400" dirty="0">
              <a:solidFill>
                <a:schemeClr val="bg1"/>
              </a:solidFill>
              <a:latin typeface="Lato Light" panose="020F030202020403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220" y="417401"/>
            <a:ext cx="5371400" cy="145027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620" y="1867679"/>
            <a:ext cx="2337281" cy="2783658"/>
          </a:xfrm>
          <a:prstGeom prst="rect">
            <a:avLst/>
          </a:prstGeom>
        </p:spPr>
      </p:pic>
    </p:spTree>
    <p:extLst>
      <p:ext uri="{BB962C8B-B14F-4D97-AF65-F5344CB8AC3E}">
        <p14:creationId xmlns:p14="http://schemas.microsoft.com/office/powerpoint/2010/main" val="24992561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96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654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44600" y="1919310"/>
            <a:ext cx="6654800" cy="1304881"/>
          </a:xfrm>
        </p:spPr>
        <p:txBody>
          <a:bodyPr/>
          <a:lstStyle/>
          <a:p>
            <a:pPr algn="ctr"/>
            <a:r>
              <a:rPr lang="nl-BE" sz="3600" dirty="0" smtClean="0">
                <a:solidFill>
                  <a:schemeClr val="tx1">
                    <a:lumMod val="85000"/>
                    <a:lumOff val="15000"/>
                  </a:schemeClr>
                </a:solidFill>
                <a:latin typeface="Lato Light" panose="020F0302020204030203" pitchFamily="34" charset="0"/>
              </a:rPr>
              <a:t>Vooral problemen gehad met</a:t>
            </a:r>
            <a:endParaRPr lang="nl-BE" sz="3600" dirty="0">
              <a:solidFill>
                <a:schemeClr val="tx1">
                  <a:lumMod val="85000"/>
                  <a:lumOff val="15000"/>
                </a:schemeClr>
              </a:solidFill>
              <a:latin typeface="Lato Light" panose="020F0302020204030203" pitchFamily="34" charset="0"/>
            </a:endParaRPr>
          </a:p>
          <a:p>
            <a:pPr algn="ctr"/>
            <a:r>
              <a:rPr lang="nl-BE" sz="4400" dirty="0" smtClean="0">
                <a:solidFill>
                  <a:srgbClr val="1CAD87"/>
                </a:solidFill>
                <a:latin typeface="Lato Light" panose="020F0302020204030203" pitchFamily="34" charset="0"/>
              </a:rPr>
              <a:t>Tijd + planning</a:t>
            </a:r>
            <a:endParaRPr lang="nl-BE" sz="3600" dirty="0">
              <a:solidFill>
                <a:srgbClr val="1CAD87"/>
              </a:solidFill>
            </a:endParaRPr>
          </a:p>
        </p:txBody>
      </p:sp>
    </p:spTree>
    <p:extLst>
      <p:ext uri="{BB962C8B-B14F-4D97-AF65-F5344CB8AC3E}">
        <p14:creationId xmlns:p14="http://schemas.microsoft.com/office/powerpoint/2010/main" val="29632428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44600" y="1919310"/>
            <a:ext cx="6654800" cy="1304881"/>
          </a:xfrm>
        </p:spPr>
        <p:txBody>
          <a:bodyPr/>
          <a:lstStyle/>
          <a:p>
            <a:pPr algn="ctr"/>
            <a:r>
              <a:rPr lang="nl-BE" sz="3600" dirty="0" smtClean="0">
                <a:solidFill>
                  <a:schemeClr val="tx1">
                    <a:lumMod val="85000"/>
                    <a:lumOff val="15000"/>
                  </a:schemeClr>
                </a:solidFill>
                <a:latin typeface="Lato Light" panose="020F0302020204030203" pitchFamily="34" charset="0"/>
              </a:rPr>
              <a:t>Vooral problemen gehad met</a:t>
            </a:r>
            <a:endParaRPr lang="nl-BE" sz="3600" dirty="0">
              <a:solidFill>
                <a:schemeClr val="tx1">
                  <a:lumMod val="85000"/>
                  <a:lumOff val="15000"/>
                </a:schemeClr>
              </a:solidFill>
              <a:latin typeface="Lato Light" panose="020F0302020204030203" pitchFamily="34" charset="0"/>
            </a:endParaRPr>
          </a:p>
          <a:p>
            <a:pPr algn="ctr"/>
            <a:r>
              <a:rPr lang="nl-BE" sz="4400" dirty="0" smtClean="0">
                <a:solidFill>
                  <a:srgbClr val="1CAD87"/>
                </a:solidFill>
                <a:latin typeface="Lato Light" panose="020F0302020204030203" pitchFamily="34" charset="0"/>
              </a:rPr>
              <a:t>Samenwerken</a:t>
            </a:r>
            <a:endParaRPr lang="nl-BE" sz="3600" dirty="0">
              <a:solidFill>
                <a:srgbClr val="1CAD87"/>
              </a:solidFill>
            </a:endParaRPr>
          </a:p>
        </p:txBody>
      </p:sp>
    </p:spTree>
    <p:extLst>
      <p:ext uri="{BB962C8B-B14F-4D97-AF65-F5344CB8AC3E}">
        <p14:creationId xmlns:p14="http://schemas.microsoft.com/office/powerpoint/2010/main" val="35374692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229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TextBox 2"/>
          <p:cNvSpPr txBox="1"/>
          <p:nvPr/>
        </p:nvSpPr>
        <p:spPr>
          <a:xfrm>
            <a:off x="823686" y="955923"/>
            <a:ext cx="7496628" cy="4093428"/>
          </a:xfrm>
          <a:prstGeom prst="rect">
            <a:avLst/>
          </a:prstGeom>
          <a:noFill/>
        </p:spPr>
        <p:txBody>
          <a:bodyPr wrap="square" rtlCol="0">
            <a:spAutoFit/>
          </a:bodyPr>
          <a:lstStyle/>
          <a:p>
            <a:pPr algn="ctr"/>
            <a:r>
              <a:rPr lang="nl-BE" sz="3600" i="1" dirty="0" smtClean="0">
                <a:solidFill>
                  <a:schemeClr val="tx1">
                    <a:lumMod val="85000"/>
                    <a:lumOff val="15000"/>
                  </a:schemeClr>
                </a:solidFill>
                <a:latin typeface="Lato Light" panose="020F0302020204030203" pitchFamily="34" charset="0"/>
              </a:rPr>
              <a:t>Website</a:t>
            </a:r>
            <a:endParaRPr lang="nl-BE" sz="3600" i="1" dirty="0" smtClean="0">
              <a:solidFill>
                <a:schemeClr val="tx1">
                  <a:lumMod val="85000"/>
                  <a:lumOff val="15000"/>
                </a:schemeClr>
              </a:solidFill>
              <a:latin typeface="Lato Light" panose="020F0302020204030203" pitchFamily="34" charset="0"/>
            </a:endParaRPr>
          </a:p>
          <a:p>
            <a:pPr algn="ctr"/>
            <a:r>
              <a:rPr lang="nl-BE" sz="3600" i="1" dirty="0" smtClean="0">
                <a:solidFill>
                  <a:schemeClr val="tx1">
                    <a:lumMod val="85000"/>
                    <a:lumOff val="15000"/>
                  </a:schemeClr>
                </a:solidFill>
                <a:latin typeface="Lato Light" panose="020F0302020204030203" pitchFamily="34" charset="0"/>
              </a:rPr>
              <a:t>Beter LED-matrix</a:t>
            </a:r>
            <a:endParaRPr lang="nl-BE" sz="3600" i="1" dirty="0" smtClean="0">
              <a:solidFill>
                <a:schemeClr val="tx1">
                  <a:lumMod val="85000"/>
                  <a:lumOff val="15000"/>
                </a:schemeClr>
              </a:solidFill>
              <a:latin typeface="Lato Light" panose="020F0302020204030203" pitchFamily="34" charset="0"/>
            </a:endParaRPr>
          </a:p>
          <a:p>
            <a:pPr algn="ctr"/>
            <a:r>
              <a:rPr lang="nl-BE" sz="3600" i="1" dirty="0" smtClean="0">
                <a:solidFill>
                  <a:schemeClr val="tx1">
                    <a:lumMod val="85000"/>
                    <a:lumOff val="15000"/>
                  </a:schemeClr>
                </a:solidFill>
                <a:latin typeface="Lato Light" panose="020F0302020204030203" pitchFamily="34" charset="0"/>
              </a:rPr>
              <a:t>Eigen figuren</a:t>
            </a:r>
            <a:endParaRPr lang="nl-BE" sz="3600" i="1" dirty="0">
              <a:solidFill>
                <a:schemeClr val="tx1">
                  <a:lumMod val="85000"/>
                  <a:lumOff val="15000"/>
                </a:schemeClr>
              </a:solidFill>
              <a:latin typeface="Lato Light" panose="020F0302020204030203" pitchFamily="34" charset="0"/>
            </a:endParaRPr>
          </a:p>
          <a:p>
            <a:pPr algn="ctr"/>
            <a:r>
              <a:rPr lang="nl-BE" sz="3600" i="1" dirty="0" smtClean="0">
                <a:solidFill>
                  <a:schemeClr val="tx1">
                    <a:lumMod val="85000"/>
                    <a:lumOff val="15000"/>
                  </a:schemeClr>
                </a:solidFill>
                <a:latin typeface="Lato Light" panose="020F0302020204030203" pitchFamily="34" charset="0"/>
              </a:rPr>
              <a:t>Eigen notificaties</a:t>
            </a:r>
            <a:endParaRPr lang="nl-BE" sz="3600" i="1" dirty="0" smtClean="0">
              <a:solidFill>
                <a:schemeClr val="tx1">
                  <a:lumMod val="85000"/>
                  <a:lumOff val="15000"/>
                </a:schemeClr>
              </a:solidFill>
              <a:latin typeface="Lato Light" panose="020F0302020204030203" pitchFamily="34" charset="0"/>
            </a:endParaRPr>
          </a:p>
          <a:p>
            <a:pPr algn="ctr"/>
            <a:r>
              <a:rPr lang="nl-BE" sz="3600" i="1" dirty="0" smtClean="0">
                <a:solidFill>
                  <a:schemeClr val="tx1">
                    <a:lumMod val="85000"/>
                    <a:lumOff val="15000"/>
                  </a:schemeClr>
                </a:solidFill>
                <a:latin typeface="Lato Light" panose="020F0302020204030203" pitchFamily="34" charset="0"/>
              </a:rPr>
              <a:t>Fijnere afwerking</a:t>
            </a:r>
            <a:endParaRPr lang="nl-BE" sz="3600" i="1" dirty="0" smtClean="0">
              <a:solidFill>
                <a:schemeClr val="tx1">
                  <a:lumMod val="85000"/>
                  <a:lumOff val="15000"/>
                </a:schemeClr>
              </a:solidFill>
              <a:latin typeface="Lato Light" panose="020F0302020204030203" pitchFamily="34" charset="0"/>
            </a:endParaRPr>
          </a:p>
          <a:p>
            <a:pPr algn="ctr"/>
            <a:r>
              <a:rPr lang="nl-BE" sz="3600" i="1" dirty="0" smtClean="0">
                <a:solidFill>
                  <a:schemeClr val="tx1">
                    <a:lumMod val="85000"/>
                    <a:lumOff val="15000"/>
                  </a:schemeClr>
                </a:solidFill>
                <a:latin typeface="Lato Light" panose="020F0302020204030203" pitchFamily="34" charset="0"/>
              </a:rPr>
              <a:t> </a:t>
            </a:r>
          </a:p>
          <a:p>
            <a:pPr algn="ctr"/>
            <a:r>
              <a:rPr lang="nl-BE" sz="1800" dirty="0" smtClean="0">
                <a:solidFill>
                  <a:schemeClr val="bg2">
                    <a:lumMod val="75000"/>
                  </a:schemeClr>
                </a:solidFill>
                <a:latin typeface="Lato Light" panose="020F0302020204030203" pitchFamily="34" charset="0"/>
              </a:rPr>
              <a:t>*Wegens de feestdagen</a:t>
            </a:r>
          </a:p>
          <a:p>
            <a:pPr algn="ctr"/>
            <a:endParaRPr lang="nl-BE" sz="2400" i="1" dirty="0" smtClean="0">
              <a:solidFill>
                <a:schemeClr val="bg2">
                  <a:lumMod val="75000"/>
                </a:schemeClr>
              </a:solidFill>
              <a:latin typeface="Lato Light" panose="020F0302020204030203" pitchFamily="34" charset="0"/>
            </a:endParaRPr>
          </a:p>
        </p:txBody>
      </p:sp>
    </p:spTree>
    <p:extLst>
      <p:ext uri="{BB962C8B-B14F-4D97-AF65-F5344CB8AC3E}">
        <p14:creationId xmlns:p14="http://schemas.microsoft.com/office/powerpoint/2010/main" val="15173342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9000" b="-9000"/>
          </a:stretch>
        </a:blipFill>
        <a:effectLst/>
      </p:bgPr>
    </p:bg>
    <p:spTree>
      <p:nvGrpSpPr>
        <p:cNvPr id="1" name=""/>
        <p:cNvGrpSpPr/>
        <p:nvPr/>
      </p:nvGrpSpPr>
      <p:grpSpPr>
        <a:xfrm>
          <a:off x="0" y="0"/>
          <a:ext cx="0" cy="0"/>
          <a:chOff x="0" y="0"/>
          <a:chExt cx="0" cy="0"/>
        </a:xfrm>
      </p:grpSpPr>
      <p:sp>
        <p:nvSpPr>
          <p:cNvPr id="6" name="TextBox 5"/>
          <p:cNvSpPr txBox="1"/>
          <p:nvPr/>
        </p:nvSpPr>
        <p:spPr>
          <a:xfrm>
            <a:off x="2246051" y="2974019"/>
            <a:ext cx="2246051" cy="707886"/>
          </a:xfrm>
          <a:prstGeom prst="rect">
            <a:avLst/>
          </a:prstGeom>
          <a:noFill/>
        </p:spPr>
        <p:txBody>
          <a:bodyPr wrap="square" rtlCol="0">
            <a:spAutoFit/>
          </a:bodyPr>
          <a:lstStyle/>
          <a:p>
            <a:r>
              <a:rPr lang="nl-BE" sz="4000" b="1" dirty="0" smtClean="0">
                <a:solidFill>
                  <a:schemeClr val="bg2">
                    <a:lumMod val="75000"/>
                  </a:schemeClr>
                </a:solidFill>
                <a:latin typeface="Lato Light" panose="020F0302020204030203" pitchFamily="34" charset="0"/>
              </a:rPr>
              <a:t>Demo</a:t>
            </a:r>
            <a:endParaRPr lang="nl-BE" sz="4000" b="1" dirty="0">
              <a:solidFill>
                <a:schemeClr val="bg2">
                  <a:lumMod val="75000"/>
                </a:schemeClr>
              </a:solidFill>
              <a:latin typeface="Lato Light" panose="020F0302020204030203" pitchFamily="34" charset="0"/>
            </a:endParaRPr>
          </a:p>
        </p:txBody>
      </p:sp>
    </p:spTree>
    <p:extLst>
      <p:ext uri="{BB962C8B-B14F-4D97-AF65-F5344CB8AC3E}">
        <p14:creationId xmlns:p14="http://schemas.microsoft.com/office/powerpoint/2010/main" val="3651366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823686" y="1509921"/>
            <a:ext cx="7496628" cy="1569660"/>
          </a:xfrm>
          <a:prstGeom prst="rect">
            <a:avLst/>
          </a:prstGeom>
          <a:noFill/>
        </p:spPr>
        <p:txBody>
          <a:bodyPr wrap="square" rtlCol="0">
            <a:spAutoFit/>
          </a:bodyPr>
          <a:lstStyle/>
          <a:p>
            <a:pPr algn="ctr"/>
            <a:r>
              <a:rPr lang="nl-BE" sz="3600" i="1" dirty="0" err="1">
                <a:solidFill>
                  <a:schemeClr val="tx1">
                    <a:lumMod val="85000"/>
                    <a:lumOff val="15000"/>
                  </a:schemeClr>
                </a:solidFill>
                <a:latin typeface="Lato Light" panose="020F0302020204030203" pitchFamily="34" charset="0"/>
              </a:rPr>
              <a:t>Think</a:t>
            </a:r>
            <a:r>
              <a:rPr lang="nl-BE" sz="3600" i="1" dirty="0">
                <a:solidFill>
                  <a:schemeClr val="tx1">
                    <a:lumMod val="85000"/>
                    <a:lumOff val="15000"/>
                  </a:schemeClr>
                </a:solidFill>
                <a:latin typeface="Lato Light" panose="020F0302020204030203" pitchFamily="34" charset="0"/>
              </a:rPr>
              <a:t> </a:t>
            </a:r>
            <a:r>
              <a:rPr lang="nl-BE" sz="3600" i="1" dirty="0" err="1">
                <a:solidFill>
                  <a:srgbClr val="1CAD87"/>
                </a:solidFill>
                <a:latin typeface="Lato Light" panose="020F0302020204030203" pitchFamily="34" charset="0"/>
              </a:rPr>
              <a:t>outside</a:t>
            </a:r>
            <a:r>
              <a:rPr lang="nl-BE" sz="3600" i="1" dirty="0">
                <a:solidFill>
                  <a:srgbClr val="1CAD87"/>
                </a:solidFill>
                <a:latin typeface="Lato Light" panose="020F0302020204030203" pitchFamily="34" charset="0"/>
              </a:rPr>
              <a:t> </a:t>
            </a:r>
            <a:r>
              <a:rPr lang="nl-BE" sz="3600" i="1" dirty="0">
                <a:solidFill>
                  <a:schemeClr val="tx1">
                    <a:lumMod val="85000"/>
                    <a:lumOff val="15000"/>
                  </a:schemeClr>
                </a:solidFill>
                <a:latin typeface="Lato Light" panose="020F0302020204030203" pitchFamily="34" charset="0"/>
              </a:rPr>
              <a:t>of the box. </a:t>
            </a:r>
            <a:r>
              <a:rPr lang="nl-BE" sz="3600" i="1" dirty="0" err="1">
                <a:solidFill>
                  <a:schemeClr val="tx1">
                    <a:lumMod val="85000"/>
                    <a:lumOff val="15000"/>
                  </a:schemeClr>
                </a:solidFill>
                <a:latin typeface="Lato Light" panose="020F0302020204030203" pitchFamily="34" charset="0"/>
              </a:rPr>
              <a:t>Your</a:t>
            </a:r>
            <a:r>
              <a:rPr lang="nl-BE" sz="3600" i="1" dirty="0">
                <a:solidFill>
                  <a:schemeClr val="tx1">
                    <a:lumMod val="85000"/>
                    <a:lumOff val="15000"/>
                  </a:schemeClr>
                </a:solidFill>
                <a:latin typeface="Lato Light" panose="020F0302020204030203" pitchFamily="34" charset="0"/>
              </a:rPr>
              <a:t> </a:t>
            </a:r>
            <a:r>
              <a:rPr lang="nl-BE" sz="3600" i="1" dirty="0" err="1">
                <a:solidFill>
                  <a:schemeClr val="tx1">
                    <a:lumMod val="85000"/>
                    <a:lumOff val="15000"/>
                  </a:schemeClr>
                </a:solidFill>
                <a:latin typeface="Lato Light" panose="020F0302020204030203" pitchFamily="34" charset="0"/>
              </a:rPr>
              <a:t>creativity</a:t>
            </a:r>
            <a:r>
              <a:rPr lang="nl-BE" sz="3600" i="1" dirty="0">
                <a:solidFill>
                  <a:schemeClr val="tx1">
                    <a:lumMod val="85000"/>
                    <a:lumOff val="15000"/>
                  </a:schemeClr>
                </a:solidFill>
                <a:latin typeface="Lato Light" panose="020F0302020204030203" pitchFamily="34" charset="0"/>
              </a:rPr>
              <a:t> is </a:t>
            </a:r>
            <a:r>
              <a:rPr lang="nl-BE" sz="3600" i="1" dirty="0" err="1">
                <a:solidFill>
                  <a:schemeClr val="tx1">
                    <a:lumMod val="85000"/>
                    <a:lumOff val="15000"/>
                  </a:schemeClr>
                </a:solidFill>
                <a:latin typeface="Lato Light" panose="020F0302020204030203" pitchFamily="34" charset="0"/>
              </a:rPr>
              <a:t>not</a:t>
            </a:r>
            <a:r>
              <a:rPr lang="nl-BE" sz="3600" i="1" dirty="0">
                <a:solidFill>
                  <a:schemeClr val="tx1">
                    <a:lumMod val="85000"/>
                    <a:lumOff val="15000"/>
                  </a:schemeClr>
                </a:solidFill>
                <a:latin typeface="Lato Light" panose="020F0302020204030203" pitchFamily="34" charset="0"/>
              </a:rPr>
              <a:t> found in </a:t>
            </a:r>
            <a:r>
              <a:rPr lang="nl-BE" sz="3600" i="1" dirty="0" err="1" smtClean="0">
                <a:solidFill>
                  <a:schemeClr val="tx1">
                    <a:lumMod val="85000"/>
                    <a:lumOff val="15000"/>
                  </a:schemeClr>
                </a:solidFill>
                <a:latin typeface="Lato Light" panose="020F0302020204030203" pitchFamily="34" charset="0"/>
              </a:rPr>
              <a:t>your</a:t>
            </a:r>
            <a:r>
              <a:rPr lang="nl-BE" sz="3600" i="1" dirty="0" smtClean="0">
                <a:solidFill>
                  <a:schemeClr val="tx1">
                    <a:lumMod val="85000"/>
                    <a:lumOff val="15000"/>
                  </a:schemeClr>
                </a:solidFill>
                <a:latin typeface="Lato Light" panose="020F0302020204030203" pitchFamily="34" charset="0"/>
              </a:rPr>
              <a:t> </a:t>
            </a:r>
            <a:r>
              <a:rPr lang="nl-BE" sz="3600" i="1" dirty="0" smtClean="0">
                <a:solidFill>
                  <a:srgbClr val="1CAD87"/>
                </a:solidFill>
                <a:latin typeface="Lato Light" panose="020F0302020204030203" pitchFamily="34" charset="0"/>
              </a:rPr>
              <a:t>comfort zone</a:t>
            </a:r>
            <a:r>
              <a:rPr lang="nl-BE" sz="3600" i="1" dirty="0">
                <a:latin typeface="Lato Light" panose="020F0302020204030203" pitchFamily="34" charset="0"/>
              </a:rPr>
              <a:t>.</a:t>
            </a:r>
          </a:p>
          <a:p>
            <a:pPr algn="ctr"/>
            <a:r>
              <a:rPr lang="nl-BE" sz="2400" dirty="0">
                <a:solidFill>
                  <a:schemeClr val="bg2">
                    <a:lumMod val="75000"/>
                  </a:schemeClr>
                </a:solidFill>
                <a:latin typeface="Lato Light" panose="020F0302020204030203" pitchFamily="34" charset="0"/>
              </a:rPr>
              <a:t>- John Di </a:t>
            </a:r>
            <a:r>
              <a:rPr lang="nl-BE" sz="2400" dirty="0" err="1">
                <a:solidFill>
                  <a:schemeClr val="bg2">
                    <a:lumMod val="75000"/>
                  </a:schemeClr>
                </a:solidFill>
                <a:latin typeface="Lato Light" panose="020F0302020204030203" pitchFamily="34" charset="0"/>
              </a:rPr>
              <a:t>Lemme</a:t>
            </a:r>
            <a:endParaRPr lang="nl-BE" sz="2400" dirty="0">
              <a:solidFill>
                <a:schemeClr val="bg2">
                  <a:lumMod val="75000"/>
                </a:schemeClr>
              </a:solidFill>
              <a:latin typeface="Lato Light" panose="020F0302020204030203" pitchFamily="34" charset="0"/>
            </a:endParaRPr>
          </a:p>
        </p:txBody>
      </p:sp>
    </p:spTree>
    <p:extLst>
      <p:ext uri="{BB962C8B-B14F-4D97-AF65-F5344CB8AC3E}">
        <p14:creationId xmlns:p14="http://schemas.microsoft.com/office/powerpoint/2010/main" val="1077442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4625" y="714375"/>
            <a:ext cx="3714750" cy="3714750"/>
          </a:xfrm>
          <a:prstGeom prst="rect">
            <a:avLst/>
          </a:prstGeom>
        </p:spPr>
      </p:pic>
    </p:spTree>
    <p:extLst>
      <p:ext uri="{BB962C8B-B14F-4D97-AF65-F5344CB8AC3E}">
        <p14:creationId xmlns:p14="http://schemas.microsoft.com/office/powerpoint/2010/main" val="7953353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10734"/>
            <a:ext cx="8229600" cy="1178832"/>
          </a:xfrm>
        </p:spPr>
        <p:txBody>
          <a:bodyPr/>
          <a:lstStyle/>
          <a:p>
            <a:pPr algn="ctr"/>
            <a:r>
              <a:rPr lang="nl-BE" sz="6400" dirty="0" smtClean="0">
                <a:solidFill>
                  <a:srgbClr val="1CAD87"/>
                </a:solidFill>
                <a:latin typeface="Lato Light" panose="020F0302020204030203" pitchFamily="34" charset="0"/>
              </a:rPr>
              <a:t>Start</a:t>
            </a:r>
            <a:endParaRPr lang="nl-BE" sz="6400" dirty="0">
              <a:solidFill>
                <a:srgbClr val="1CAD87"/>
              </a:solidFill>
              <a:latin typeface="Lato Light" panose="020F0302020204030203" pitchFamily="34" charset="0"/>
            </a:endParaRPr>
          </a:p>
        </p:txBody>
      </p:sp>
      <p:sp>
        <p:nvSpPr>
          <p:cNvPr id="3" name="Text Placeholder 2"/>
          <p:cNvSpPr>
            <a:spLocks noGrp="1"/>
          </p:cNvSpPr>
          <p:nvPr>
            <p:ph type="body" idx="1"/>
          </p:nvPr>
        </p:nvSpPr>
        <p:spPr>
          <a:xfrm>
            <a:off x="1244600" y="2082800"/>
            <a:ext cx="6654800" cy="1901371"/>
          </a:xfrm>
        </p:spPr>
        <p:txBody>
          <a:bodyPr/>
          <a:lstStyle/>
          <a:p>
            <a:pPr algn="ctr"/>
            <a:r>
              <a:rPr lang="nl-BE" sz="2800" dirty="0" smtClean="0">
                <a:solidFill>
                  <a:schemeClr val="tx1">
                    <a:lumMod val="85000"/>
                    <a:lumOff val="15000"/>
                  </a:schemeClr>
                </a:solidFill>
                <a:latin typeface="Lato Light" panose="020F0302020204030203" pitchFamily="34" charset="0"/>
              </a:rPr>
              <a:t>Begonnen met een werkende basis.</a:t>
            </a:r>
          </a:p>
          <a:p>
            <a:pPr algn="ctr"/>
            <a:r>
              <a:rPr lang="nl-BE" sz="2800" dirty="0" smtClean="0">
                <a:solidFill>
                  <a:schemeClr val="tx1">
                    <a:lumMod val="85000"/>
                    <a:lumOff val="15000"/>
                  </a:schemeClr>
                </a:solidFill>
                <a:latin typeface="Lato Light" panose="020F0302020204030203" pitchFamily="34" charset="0"/>
              </a:rPr>
              <a:t>Namelijk de spiegels + </a:t>
            </a:r>
            <a:r>
              <a:rPr lang="nl-BE" sz="2800" dirty="0" err="1" smtClean="0">
                <a:solidFill>
                  <a:schemeClr val="tx1">
                    <a:lumMod val="85000"/>
                    <a:lumOff val="15000"/>
                  </a:schemeClr>
                </a:solidFill>
                <a:latin typeface="Lato Light" panose="020F0302020204030203" pitchFamily="34" charset="0"/>
              </a:rPr>
              <a:t>LEDs</a:t>
            </a:r>
            <a:r>
              <a:rPr lang="nl-BE" sz="2800" dirty="0" smtClean="0">
                <a:solidFill>
                  <a:schemeClr val="tx1">
                    <a:lumMod val="85000"/>
                    <a:lumOff val="15000"/>
                  </a:schemeClr>
                </a:solidFill>
                <a:latin typeface="Lato Light" panose="020F0302020204030203" pitchFamily="34" charset="0"/>
              </a:rPr>
              <a:t>.</a:t>
            </a:r>
            <a:endParaRPr lang="nl-BE" sz="2800" dirty="0" smtClean="0"/>
          </a:p>
          <a:p>
            <a:pPr algn="ctr"/>
            <a:endParaRPr lang="nl-BE" sz="2800" dirty="0"/>
          </a:p>
        </p:txBody>
      </p:sp>
    </p:spTree>
    <p:extLst>
      <p:ext uri="{BB962C8B-B14F-4D97-AF65-F5344CB8AC3E}">
        <p14:creationId xmlns:p14="http://schemas.microsoft.com/office/powerpoint/2010/main" val="239497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10734"/>
            <a:ext cx="8229600" cy="1178832"/>
          </a:xfrm>
        </p:spPr>
        <p:txBody>
          <a:bodyPr/>
          <a:lstStyle/>
          <a:p>
            <a:pPr algn="ctr"/>
            <a:r>
              <a:rPr lang="nl-BE" sz="6400" dirty="0" smtClean="0">
                <a:solidFill>
                  <a:srgbClr val="1CAD87"/>
                </a:solidFill>
                <a:latin typeface="Lato Light" panose="020F0302020204030203" pitchFamily="34" charset="0"/>
              </a:rPr>
              <a:t>Uitbreiding</a:t>
            </a:r>
            <a:endParaRPr lang="nl-BE" sz="6400" dirty="0">
              <a:solidFill>
                <a:srgbClr val="1CAD87"/>
              </a:solidFill>
              <a:latin typeface="Lato Light" panose="020F0302020204030203" pitchFamily="34" charset="0"/>
            </a:endParaRPr>
          </a:p>
        </p:txBody>
      </p:sp>
      <p:sp>
        <p:nvSpPr>
          <p:cNvPr id="3" name="Text Placeholder 2"/>
          <p:cNvSpPr>
            <a:spLocks noGrp="1"/>
          </p:cNvSpPr>
          <p:nvPr>
            <p:ph type="body" idx="1"/>
          </p:nvPr>
        </p:nvSpPr>
        <p:spPr>
          <a:xfrm>
            <a:off x="1244600" y="2082800"/>
            <a:ext cx="6654800" cy="1901371"/>
          </a:xfrm>
        </p:spPr>
        <p:txBody>
          <a:bodyPr/>
          <a:lstStyle/>
          <a:p>
            <a:pPr algn="ctr"/>
            <a:r>
              <a:rPr lang="nl-BE" sz="2800" dirty="0" smtClean="0">
                <a:solidFill>
                  <a:schemeClr val="tx1">
                    <a:lumMod val="85000"/>
                    <a:lumOff val="15000"/>
                  </a:schemeClr>
                </a:solidFill>
                <a:latin typeface="Lato Light" panose="020F0302020204030203" pitchFamily="34" charset="0"/>
              </a:rPr>
              <a:t>Toevoegen van effecten + LED-matrix</a:t>
            </a:r>
          </a:p>
          <a:p>
            <a:pPr algn="ctr"/>
            <a:r>
              <a:rPr lang="nl-BE" sz="2800" dirty="0" smtClean="0">
                <a:solidFill>
                  <a:schemeClr val="tx1">
                    <a:lumMod val="85000"/>
                    <a:lumOff val="15000"/>
                  </a:schemeClr>
                </a:solidFill>
                <a:latin typeface="Lato Light" panose="020F0302020204030203" pitchFamily="34" charset="0"/>
              </a:rPr>
              <a:t>Schrijven van een </a:t>
            </a:r>
            <a:r>
              <a:rPr lang="nl-BE" sz="2800" dirty="0" err="1" smtClean="0">
                <a:solidFill>
                  <a:schemeClr val="tx1">
                    <a:lumMod val="85000"/>
                    <a:lumOff val="15000"/>
                  </a:schemeClr>
                </a:solidFill>
                <a:latin typeface="Lato Light" panose="020F0302020204030203" pitchFamily="34" charset="0"/>
              </a:rPr>
              <a:t>client</a:t>
            </a:r>
            <a:endParaRPr lang="nl-BE" sz="2800" dirty="0" smtClean="0"/>
          </a:p>
          <a:p>
            <a:pPr algn="ctr"/>
            <a:endParaRPr lang="nl-BE" sz="2800" dirty="0"/>
          </a:p>
        </p:txBody>
      </p:sp>
    </p:spTree>
    <p:extLst>
      <p:ext uri="{BB962C8B-B14F-4D97-AF65-F5344CB8AC3E}">
        <p14:creationId xmlns:p14="http://schemas.microsoft.com/office/powerpoint/2010/main" val="3577424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7411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325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807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912</Words>
  <Application>Microsoft Office PowerPoint</Application>
  <PresentationFormat>On-screen Show (16:9)</PresentationFormat>
  <Paragraphs>66</Paragraphs>
  <Slides>25</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Lato Light</vt:lpstr>
      <vt:lpstr>Open Sans Light</vt:lpstr>
      <vt:lpstr>simple-light</vt:lpstr>
      <vt:lpstr>InfinityMirror</vt:lpstr>
      <vt:lpstr>PowerPoint Presentation</vt:lpstr>
      <vt:lpstr>PowerPoint Presentation</vt:lpstr>
      <vt:lpstr>PowerPoint Presentation</vt:lpstr>
      <vt:lpstr>Start</vt:lpstr>
      <vt:lpstr>Uitbreiding</vt:lpstr>
      <vt:lpstr>PowerPoint Presentation</vt:lpstr>
      <vt:lpstr>PowerPoint Presentation</vt:lpstr>
      <vt:lpstr>PowerPoint Presentation</vt:lpstr>
      <vt:lpstr>360°</vt:lpstr>
      <vt:lpstr>Afwerking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Presentatie</dc:title>
  <dc:creator>Yoran Broodcooren</dc:creator>
  <cp:lastModifiedBy>Yoran Broodcooren</cp:lastModifiedBy>
  <cp:revision>43</cp:revision>
  <dcterms:modified xsi:type="dcterms:W3CDTF">2015-01-15T21:52:56Z</dcterms:modified>
</cp:coreProperties>
</file>